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73" r:id="rId3"/>
    <p:sldId id="313" r:id="rId4"/>
    <p:sldId id="291" r:id="rId5"/>
    <p:sldId id="314" r:id="rId6"/>
    <p:sldId id="304" r:id="rId7"/>
    <p:sldId id="315" r:id="rId8"/>
    <p:sldId id="316" r:id="rId9"/>
    <p:sldId id="317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6" r:id="rId18"/>
    <p:sldId id="327" r:id="rId19"/>
    <p:sldId id="328" r:id="rId20"/>
    <p:sldId id="331" r:id="rId21"/>
    <p:sldId id="329" r:id="rId22"/>
    <p:sldId id="330" r:id="rId23"/>
    <p:sldId id="290" r:id="rId24"/>
  </p:sldIdLst>
  <p:sldSz cx="18288000" cy="10287000"/>
  <p:notesSz cx="10287000" cy="18288000"/>
  <p:embeddedFontLs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Pretendard" panose="02000503000000020004" pitchFamily="50" charset="-127"/>
      <p:regular r:id="rId30"/>
      <p:bold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>
      <p:cViewPr varScale="1">
        <p:scale>
          <a:sx n="98" d="100"/>
          <a:sy n="98" d="100"/>
        </p:scale>
        <p:origin x="120" y="45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66616-ACF1-4C65-9179-115A8FE56983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BD9F04-9375-4292-80C1-D8AD7EB922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918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gif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gif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gif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gif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gif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1CCF6B-7802-F1BB-F080-2589DA43818E}"/>
              </a:ext>
            </a:extLst>
          </p:cNvPr>
          <p:cNvSpPr txBox="1"/>
          <p:nvPr/>
        </p:nvSpPr>
        <p:spPr>
          <a:xfrm>
            <a:off x="5467350" y="4237650"/>
            <a:ext cx="7353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Socket.io</a:t>
            </a:r>
            <a:endParaRPr lang="ko-KR" altLang="en-US" sz="8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94EC9-EEEB-1FAE-79F3-5849EDCFC0A5}"/>
              </a:ext>
            </a:extLst>
          </p:cNvPr>
          <p:cNvSpPr txBox="1"/>
          <p:nvPr/>
        </p:nvSpPr>
        <p:spPr>
          <a:xfrm>
            <a:off x="8343900" y="6399384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SSL </a:t>
            </a:r>
            <a:r>
              <a:rPr lang="ko-KR" altLang="en-US" sz="2400" dirty="0"/>
              <a:t>세미나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88DAD6-8DD0-04A1-5724-E8F50C93093A}"/>
              </a:ext>
            </a:extLst>
          </p:cNvPr>
          <p:cNvSpPr txBox="1"/>
          <p:nvPr/>
        </p:nvSpPr>
        <p:spPr>
          <a:xfrm>
            <a:off x="8629650" y="7810500"/>
            <a:ext cx="102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마재성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5F308A-55BB-E756-DB50-57519FDE5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53D17F13-BC9B-B0B4-BE50-4882FDE4CCF7}"/>
              </a:ext>
            </a:extLst>
          </p:cNvPr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690F5F76-6EEA-D05A-9603-A1D87127C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2D134AB9-E6C8-B230-02AC-144D52128632}"/>
              </a:ext>
            </a:extLst>
          </p:cNvPr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070E3F9A-572B-F9ED-51E0-3ADCF9459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72CDB5F-3BCF-3F79-1C10-75ECD67A6D40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/>
              <a:t>메시지를 보내 보자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0230B6-78E9-778C-67BC-AE5513BD92C1}"/>
              </a:ext>
            </a:extLst>
          </p:cNvPr>
          <p:cNvSpPr txBox="1"/>
          <p:nvPr/>
        </p:nvSpPr>
        <p:spPr>
          <a:xfrm>
            <a:off x="228600" y="2857500"/>
            <a:ext cx="655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메시지를 보낼 땐 </a:t>
            </a:r>
            <a:r>
              <a:rPr lang="en-US" altLang="ko-KR" sz="4800" b="1" dirty="0"/>
              <a:t>.emit()</a:t>
            </a:r>
            <a:endParaRPr lang="ko-KR" altLang="en-US" sz="4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11002F-74E6-05FB-CD20-EC46F0A3598F}"/>
              </a:ext>
            </a:extLst>
          </p:cNvPr>
          <p:cNvSpPr txBox="1"/>
          <p:nvPr/>
        </p:nvSpPr>
        <p:spPr>
          <a:xfrm>
            <a:off x="8839200" y="5219700"/>
            <a:ext cx="548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/>
              <a:t>socket.emit</a:t>
            </a:r>
            <a:r>
              <a:rPr lang="en-US" altLang="ko-KR" sz="2800" dirty="0"/>
              <a:t>(“</a:t>
            </a:r>
            <a:r>
              <a:rPr lang="ko-KR" altLang="en-US" sz="2800" dirty="0"/>
              <a:t>이벤트이름</a:t>
            </a:r>
            <a:r>
              <a:rPr lang="en-US" altLang="ko-KR" sz="2800" dirty="0"/>
              <a:t>”, msg);</a:t>
            </a:r>
            <a:endParaRPr lang="ko-KR" alt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BB0B5C-02C6-29FE-E983-3A624415908B}"/>
              </a:ext>
            </a:extLst>
          </p:cNvPr>
          <p:cNvSpPr txBox="1"/>
          <p:nvPr/>
        </p:nvSpPr>
        <p:spPr>
          <a:xfrm>
            <a:off x="2286000" y="4572971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App.js</a:t>
            </a:r>
            <a:endParaRPr lang="ko-KR" altLang="en-US" sz="24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B0EB692-E11D-F088-F1D7-041F7277A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5066930"/>
            <a:ext cx="614362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95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5F308A-55BB-E756-DB50-57519FDE5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53D17F13-BC9B-B0B4-BE50-4882FDE4CCF7}"/>
              </a:ext>
            </a:extLst>
          </p:cNvPr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690F5F76-6EEA-D05A-9603-A1D87127C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2D134AB9-E6C8-B230-02AC-144D52128632}"/>
              </a:ext>
            </a:extLst>
          </p:cNvPr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070E3F9A-572B-F9ED-51E0-3ADCF9459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72CDB5F-3BCF-3F79-1C10-75ECD67A6D40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/>
              <a:t>메시지를 받으려면</a:t>
            </a:r>
            <a:r>
              <a:rPr lang="en-US" altLang="ko-KR" sz="6600" b="1" dirty="0"/>
              <a:t>?</a:t>
            </a:r>
            <a:endParaRPr lang="ko-KR" altLang="en-US" sz="6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0230B6-78E9-778C-67BC-AE5513BD92C1}"/>
              </a:ext>
            </a:extLst>
          </p:cNvPr>
          <p:cNvSpPr txBox="1"/>
          <p:nvPr/>
        </p:nvSpPr>
        <p:spPr>
          <a:xfrm>
            <a:off x="228600" y="2857500"/>
            <a:ext cx="655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메시지를 받을 땐 </a:t>
            </a:r>
            <a:r>
              <a:rPr lang="en-US" altLang="ko-KR" sz="4800" b="1" dirty="0"/>
              <a:t>.on()</a:t>
            </a:r>
            <a:endParaRPr lang="ko-KR" altLang="en-US" sz="4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11002F-74E6-05FB-CD20-EC46F0A3598F}"/>
              </a:ext>
            </a:extLst>
          </p:cNvPr>
          <p:cNvSpPr txBox="1"/>
          <p:nvPr/>
        </p:nvSpPr>
        <p:spPr>
          <a:xfrm>
            <a:off x="9296400" y="5372100"/>
            <a:ext cx="739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socket.on</a:t>
            </a:r>
            <a:r>
              <a:rPr lang="en-US" altLang="ko-KR" sz="2400" dirty="0"/>
              <a:t>(“</a:t>
            </a:r>
            <a:r>
              <a:rPr lang="ko-KR" altLang="en-US" sz="2400" dirty="0"/>
              <a:t>이벤트이름</a:t>
            </a:r>
            <a:r>
              <a:rPr lang="en-US" altLang="ko-KR" sz="2400" dirty="0"/>
              <a:t>”, (msg) =&gt; { </a:t>
            </a:r>
            <a:r>
              <a:rPr lang="ko-KR" altLang="en-US" sz="2400" dirty="0" err="1"/>
              <a:t>콜백</a:t>
            </a:r>
            <a:r>
              <a:rPr lang="ko-KR" altLang="en-US" sz="2400" dirty="0"/>
              <a:t> 함수 </a:t>
            </a:r>
            <a:r>
              <a:rPr lang="en-US" altLang="ko-KR" sz="2400" dirty="0"/>
              <a:t>});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2AEE23-3D16-ABF7-B82A-CFDD5158F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4919007"/>
            <a:ext cx="5305425" cy="1647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B16AE5-FAE5-33D5-7A29-4EE0D1EF6D80}"/>
              </a:ext>
            </a:extLst>
          </p:cNvPr>
          <p:cNvSpPr txBox="1"/>
          <p:nvPr/>
        </p:nvSpPr>
        <p:spPr>
          <a:xfrm>
            <a:off x="1981200" y="446585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server.js</a:t>
            </a:r>
            <a:endParaRPr lang="ko-KR" altLang="en-US" sz="2400" dirty="0"/>
          </a:p>
        </p:txBody>
      </p:sp>
      <p:pic>
        <p:nvPicPr>
          <p:cNvPr id="12" name="그림 11" descr="텍스트, 폰트, 소프트웨어, 스크린샷이(가) 표시된 사진">
            <a:extLst>
              <a:ext uri="{FF2B5EF4-FFF2-40B4-BE49-F238E27FC236}">
                <a16:creationId xmlns:a16="http://schemas.microsoft.com/office/drawing/2014/main" id="{C008E175-8889-9FB2-26AB-415CCDE583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7200900"/>
            <a:ext cx="805815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98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5F308A-55BB-E756-DB50-57519FDE5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53D17F13-BC9B-B0B4-BE50-4882FDE4CCF7}"/>
              </a:ext>
            </a:extLst>
          </p:cNvPr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690F5F76-6EEA-D05A-9603-A1D87127C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2D134AB9-E6C8-B230-02AC-144D52128632}"/>
              </a:ext>
            </a:extLst>
          </p:cNvPr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070E3F9A-572B-F9ED-51E0-3ADCF9459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72CDB5F-3BCF-3F79-1C10-75ECD67A6D40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/>
              <a:t>받기만 하고 끝이 아니다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0230B6-78E9-778C-67BC-AE5513BD92C1}"/>
              </a:ext>
            </a:extLst>
          </p:cNvPr>
          <p:cNvSpPr txBox="1"/>
          <p:nvPr/>
        </p:nvSpPr>
        <p:spPr>
          <a:xfrm>
            <a:off x="228600" y="2857500"/>
            <a:ext cx="655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받고 나서 뿌려줘야</a:t>
            </a:r>
            <a:r>
              <a:rPr lang="en-US" altLang="ko-KR" sz="4800" b="1" dirty="0"/>
              <a:t>..</a:t>
            </a:r>
            <a:endParaRPr lang="ko-KR" altLang="en-US" sz="4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B9B886-7C9E-D413-27B8-AA914293F6ED}"/>
              </a:ext>
            </a:extLst>
          </p:cNvPr>
          <p:cNvSpPr txBox="1"/>
          <p:nvPr/>
        </p:nvSpPr>
        <p:spPr>
          <a:xfrm>
            <a:off x="228600" y="3803384"/>
            <a:ext cx="7239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실시간성 서비스인 경우 계속해서 갱신이 되어야 한다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때문에 메시지를 받고 끝난 게 아니라 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받은 메시지를 다른 사람들에게도 뿌려 </a:t>
            </a:r>
            <a:r>
              <a:rPr lang="ko-KR" altLang="en-US" sz="2400" dirty="0" err="1"/>
              <a:t>줘야함</a:t>
            </a:r>
            <a:r>
              <a:rPr lang="en-US" altLang="ko-KR" sz="2400" dirty="0"/>
              <a:t>!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7D6B719-1C3F-EF26-6F6E-0F86E6F37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0860" y="6707396"/>
            <a:ext cx="5276850" cy="16954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84C587B-446A-E86D-EEF9-994CA308B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6262" y="7429500"/>
            <a:ext cx="4791075" cy="13525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94614E4-ECC7-9CC4-1544-A47A5A0A15E0}"/>
              </a:ext>
            </a:extLst>
          </p:cNvPr>
          <p:cNvSpPr txBox="1"/>
          <p:nvPr/>
        </p:nvSpPr>
        <p:spPr>
          <a:xfrm>
            <a:off x="9540860" y="6183447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server.js</a:t>
            </a:r>
            <a:endParaRPr lang="ko-KR" altLang="en-US" sz="24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175F184-B0D5-BA70-5208-345DCA871E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6262" y="6707396"/>
            <a:ext cx="4791075" cy="39778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EB92477-2A3E-1A93-9D40-74D7359BF5A8}"/>
              </a:ext>
            </a:extLst>
          </p:cNvPr>
          <p:cNvSpPr txBox="1"/>
          <p:nvPr/>
        </p:nvSpPr>
        <p:spPr>
          <a:xfrm>
            <a:off x="4540143" y="6258084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App.js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89335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5F308A-55BB-E756-DB50-57519FDE5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53D17F13-BC9B-B0B4-BE50-4882FDE4CCF7}"/>
              </a:ext>
            </a:extLst>
          </p:cNvPr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690F5F76-6EEA-D05A-9603-A1D87127C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2D134AB9-E6C8-B230-02AC-144D52128632}"/>
              </a:ext>
            </a:extLst>
          </p:cNvPr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070E3F9A-572B-F9ED-51E0-3ADCF9459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72CDB5F-3BCF-3F79-1C10-75ECD67A6D40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/>
              <a:t>뭔가 이상하다</a:t>
            </a:r>
            <a:r>
              <a:rPr lang="en-US" altLang="ko-KR" sz="6600" b="1" dirty="0"/>
              <a:t>?</a:t>
            </a:r>
            <a:endParaRPr lang="ko-KR" altLang="en-US" sz="6600" b="1" dirty="0"/>
          </a:p>
        </p:txBody>
      </p:sp>
      <p:pic>
        <p:nvPicPr>
          <p:cNvPr id="5" name="그림 4" descr="텍스트, 스크린샷, 라인, 폰트이(가) 표시된 사진&#10;&#10;자동 생성된 설명">
            <a:extLst>
              <a:ext uri="{FF2B5EF4-FFF2-40B4-BE49-F238E27FC236}">
                <a16:creationId xmlns:a16="http://schemas.microsoft.com/office/drawing/2014/main" id="{602A660E-C99A-CCC9-35E7-C069FD368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4152900"/>
            <a:ext cx="11353800" cy="2190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96A995-09A1-B9DE-F53A-6E59CE9E052C}"/>
              </a:ext>
            </a:extLst>
          </p:cNvPr>
          <p:cNvSpPr txBox="1"/>
          <p:nvPr/>
        </p:nvSpPr>
        <p:spPr>
          <a:xfrm>
            <a:off x="6781800" y="6972300"/>
            <a:ext cx="556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메시지를 보낸 브라우저에만 답장이 왔다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48514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5F308A-55BB-E756-DB50-57519FDE5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53D17F13-BC9B-B0B4-BE50-4882FDE4CCF7}"/>
              </a:ext>
            </a:extLst>
          </p:cNvPr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690F5F76-6EEA-D05A-9603-A1D87127C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2D134AB9-E6C8-B230-02AC-144D52128632}"/>
              </a:ext>
            </a:extLst>
          </p:cNvPr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070E3F9A-572B-F9ED-51E0-3ADCF9459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72CDB5F-3BCF-3F79-1C10-75ECD67A6D40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/>
              <a:t>왜냐하면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096C558-B19E-20C8-AD14-110D5D7846E4}"/>
              </a:ext>
            </a:extLst>
          </p:cNvPr>
          <p:cNvGrpSpPr/>
          <p:nvPr/>
        </p:nvGrpSpPr>
        <p:grpSpPr>
          <a:xfrm>
            <a:off x="2514600" y="4533900"/>
            <a:ext cx="13487230" cy="2107524"/>
            <a:chOff x="2819570" y="5295900"/>
            <a:chExt cx="13487230" cy="210752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A5DA06F-4F91-811B-BA33-CF387F97B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19570" y="5372100"/>
              <a:ext cx="6322211" cy="2031324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4374C64-1B74-1D32-89AB-0E563932D2FD}"/>
                </a:ext>
              </a:extLst>
            </p:cNvPr>
            <p:cNvSpPr/>
            <p:nvPr/>
          </p:nvSpPr>
          <p:spPr>
            <a:xfrm>
              <a:off x="3407731" y="6362700"/>
              <a:ext cx="1524000" cy="33999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E82453-2BDF-070F-D101-17E7E6FB321F}"/>
                </a:ext>
              </a:extLst>
            </p:cNvPr>
            <p:cNvSpPr txBox="1"/>
            <p:nvPr/>
          </p:nvSpPr>
          <p:spPr>
            <a:xfrm>
              <a:off x="10058400" y="5295900"/>
              <a:ext cx="624840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socket.emit</a:t>
              </a:r>
              <a:r>
                <a:rPr lang="en-US" altLang="ko-KR" dirty="0"/>
                <a:t>() </a:t>
              </a:r>
              <a:r>
                <a:rPr lang="ko-KR" altLang="en-US" dirty="0"/>
                <a:t>으로 보냈기 때문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/>
                <a:t>저 </a:t>
              </a:r>
              <a:r>
                <a:rPr lang="en-US" altLang="ko-KR" dirty="0"/>
                <a:t>socket</a:t>
              </a:r>
              <a:r>
                <a:rPr lang="ko-KR" altLang="en-US" dirty="0"/>
                <a:t>은 </a:t>
              </a:r>
              <a:r>
                <a:rPr lang="ko-KR" altLang="en-US" b="1" dirty="0"/>
                <a:t>연결된 한 개의 </a:t>
              </a:r>
              <a:r>
                <a:rPr lang="ko-KR" altLang="en-US" dirty="0"/>
                <a:t>클라이언트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/>
                <a:t>즉 저걸로 </a:t>
              </a:r>
              <a:r>
                <a:rPr lang="en-US" altLang="ko-KR" dirty="0"/>
                <a:t>emit</a:t>
              </a:r>
              <a:r>
                <a:rPr lang="ko-KR" altLang="en-US" dirty="0"/>
                <a:t>을 한다면 메시지를 보냈던 클라이언트에게 만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/>
                <a:t>메시지가 가는 게 정상</a:t>
              </a:r>
              <a:r>
                <a:rPr lang="en-US" altLang="ko-KR" dirty="0"/>
                <a:t>!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74988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5F308A-55BB-E756-DB50-57519FDE5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53D17F13-BC9B-B0B4-BE50-4882FDE4CCF7}"/>
              </a:ext>
            </a:extLst>
          </p:cNvPr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690F5F76-6EEA-D05A-9603-A1D87127C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2D134AB9-E6C8-B230-02AC-144D52128632}"/>
              </a:ext>
            </a:extLst>
          </p:cNvPr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070E3F9A-572B-F9ED-51E0-3ADCF9459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72CDB5F-3BCF-3F79-1C10-75ECD67A6D40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/>
              <a:t>아니 그러면 어떡해요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1AD526-8946-78F4-3E94-BB32ED99AEAB}"/>
              </a:ext>
            </a:extLst>
          </p:cNvPr>
          <p:cNvSpPr txBox="1"/>
          <p:nvPr/>
        </p:nvSpPr>
        <p:spPr>
          <a:xfrm>
            <a:off x="228600" y="28575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/>
              <a:t>다른 사람들에게도 뿌리려면</a:t>
            </a:r>
            <a:endParaRPr lang="ko-KR" altLang="en-US" sz="4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1CC115-F34E-57E1-BB9A-49714EC04AC2}"/>
              </a:ext>
            </a:extLst>
          </p:cNvPr>
          <p:cNvSpPr txBox="1"/>
          <p:nvPr/>
        </p:nvSpPr>
        <p:spPr>
          <a:xfrm>
            <a:off x="304800" y="4000500"/>
            <a:ext cx="586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socket.emit</a:t>
            </a:r>
            <a:r>
              <a:rPr lang="en-US" altLang="ko-KR" sz="2400" dirty="0"/>
              <a:t>()</a:t>
            </a:r>
            <a:r>
              <a:rPr lang="ko-KR" altLang="en-US" sz="2400" dirty="0"/>
              <a:t>이 아닌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 err="1"/>
              <a:t>socket.broadcast.emit</a:t>
            </a:r>
            <a:r>
              <a:rPr lang="en-US" altLang="ko-KR" sz="2400" dirty="0"/>
              <a:t>()</a:t>
            </a:r>
            <a:endParaRPr lang="ko-KR" altLang="en-US" sz="2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6E2426C-2BDF-5A38-3CBA-CFB0F726A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5512832"/>
            <a:ext cx="5495925" cy="781050"/>
          </a:xfrm>
          <a:prstGeom prst="rect">
            <a:avLst/>
          </a:prstGeom>
        </p:spPr>
      </p:pic>
      <p:pic>
        <p:nvPicPr>
          <p:cNvPr id="15" name="그림 14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30736835-8BDB-97A2-2AA4-8BEE99D756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59" y="6743700"/>
            <a:ext cx="11372850" cy="21907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97B1308-C740-43D1-3B0B-834ECCB1A069}"/>
              </a:ext>
            </a:extLst>
          </p:cNvPr>
          <p:cNvSpPr txBox="1"/>
          <p:nvPr/>
        </p:nvSpPr>
        <p:spPr>
          <a:xfrm>
            <a:off x="12467919" y="6743700"/>
            <a:ext cx="533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뿌려지긴</a:t>
            </a:r>
            <a:r>
              <a:rPr lang="ko-KR" altLang="en-US" dirty="0"/>
              <a:t> 하는데</a:t>
            </a:r>
            <a:r>
              <a:rPr lang="en-US" altLang="ko-KR" dirty="0"/>
              <a:t>..</a:t>
            </a:r>
          </a:p>
          <a:p>
            <a:endParaRPr lang="en-US" altLang="ko-KR" dirty="0"/>
          </a:p>
          <a:p>
            <a:r>
              <a:rPr lang="ko-KR" altLang="en-US" dirty="0"/>
              <a:t>메시지를 보낸 브라우저에는 메시지가 </a:t>
            </a:r>
            <a:r>
              <a:rPr lang="ko-KR" altLang="en-US" dirty="0" err="1"/>
              <a:t>안온다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b="1" dirty="0"/>
              <a:t>→ </a:t>
            </a:r>
            <a:r>
              <a:rPr lang="en-US" altLang="ko-KR" b="1" dirty="0"/>
              <a:t>broadcast</a:t>
            </a:r>
            <a:r>
              <a:rPr lang="ko-KR" altLang="en-US" b="1" dirty="0"/>
              <a:t>는 발신자를 제외한 모든 클라이언트에게 메시지를 전송</a:t>
            </a:r>
          </a:p>
        </p:txBody>
      </p:sp>
    </p:spTree>
    <p:extLst>
      <p:ext uri="{BB962C8B-B14F-4D97-AF65-F5344CB8AC3E}">
        <p14:creationId xmlns:p14="http://schemas.microsoft.com/office/powerpoint/2010/main" val="2638772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5F308A-55BB-E756-DB50-57519FDE5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53D17F13-BC9B-B0B4-BE50-4882FDE4CCF7}"/>
              </a:ext>
            </a:extLst>
          </p:cNvPr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690F5F76-6EEA-D05A-9603-A1D87127C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2D134AB9-E6C8-B230-02AC-144D52128632}"/>
              </a:ext>
            </a:extLst>
          </p:cNvPr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070E3F9A-572B-F9ED-51E0-3ADCF9459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72CDB5F-3BCF-3F79-1C10-75ECD67A6D40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/>
              <a:t>모두에게 전송하기 위해선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1AD526-8946-78F4-3E94-BB32ED99AEAB}"/>
              </a:ext>
            </a:extLst>
          </p:cNvPr>
          <p:cNvSpPr txBox="1"/>
          <p:nvPr/>
        </p:nvSpPr>
        <p:spPr>
          <a:xfrm>
            <a:off x="228600" y="28575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소켓서버 자체에서 뿌리면 된다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F1C353F-182C-DF03-5096-EF44C4F0E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4015726"/>
            <a:ext cx="5295900" cy="3171825"/>
          </a:xfrm>
          <a:prstGeom prst="rect">
            <a:avLst/>
          </a:prstGeom>
        </p:spPr>
      </p:pic>
      <p:pic>
        <p:nvPicPr>
          <p:cNvPr id="13" name="그림 12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2EA2704D-00F8-B044-7353-ED7D2C1578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718" y="7514780"/>
            <a:ext cx="11353800" cy="219075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373C59-9BAC-A96F-32D4-DD1E3A2E3682}"/>
              </a:ext>
            </a:extLst>
          </p:cNvPr>
          <p:cNvSpPr/>
          <p:nvPr/>
        </p:nvSpPr>
        <p:spPr>
          <a:xfrm>
            <a:off x="6629400" y="6362700"/>
            <a:ext cx="914400" cy="339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585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5F308A-55BB-E756-DB50-57519FDE5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53D17F13-BC9B-B0B4-BE50-4882FDE4CCF7}"/>
              </a:ext>
            </a:extLst>
          </p:cNvPr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690F5F76-6EEA-D05A-9603-A1D87127C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2D134AB9-E6C8-B230-02AC-144D52128632}"/>
              </a:ext>
            </a:extLst>
          </p:cNvPr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070E3F9A-572B-F9ED-51E0-3ADCF9459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72CDB5F-3BCF-3F79-1C10-75ECD67A6D40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/>
              <a:t>아 연결 그만 </a:t>
            </a:r>
            <a:r>
              <a:rPr lang="ko-KR" altLang="en-US" sz="6600" b="1" dirty="0" err="1"/>
              <a:t>할래요</a:t>
            </a:r>
            <a:endParaRPr lang="ko-KR" altLang="en-US" sz="6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1AD526-8946-78F4-3E94-BB32ED99AEAB}"/>
              </a:ext>
            </a:extLst>
          </p:cNvPr>
          <p:cNvSpPr txBox="1"/>
          <p:nvPr/>
        </p:nvSpPr>
        <p:spPr>
          <a:xfrm>
            <a:off x="228600" y="28575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서버에서 먼저 끊어보자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F937ED-33C3-DFFC-9E8D-8D95AF94F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5015041"/>
            <a:ext cx="6210300" cy="3238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0489A35-56C6-4604-B305-A5143271F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5472241"/>
            <a:ext cx="3895725" cy="8286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E5D82D5-33E5-A823-C7C6-4CF12810CD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6470055"/>
            <a:ext cx="5848350" cy="3048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18D66EE-A2BF-861F-B9E5-8F84759F57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5400" y="5015041"/>
            <a:ext cx="5448300" cy="1676400"/>
          </a:xfrm>
          <a:prstGeom prst="rect">
            <a:avLst/>
          </a:prstGeom>
        </p:spPr>
      </p:pic>
      <p:pic>
        <p:nvPicPr>
          <p:cNvPr id="17" name="그림 1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42C191B-5BD2-9862-3521-7DE4BBF60D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7036011"/>
            <a:ext cx="314325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83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5F308A-55BB-E756-DB50-57519FDE5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53D17F13-BC9B-B0B4-BE50-4882FDE4CCF7}"/>
              </a:ext>
            </a:extLst>
          </p:cNvPr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690F5F76-6EEA-D05A-9603-A1D87127C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2D134AB9-E6C8-B230-02AC-144D52128632}"/>
              </a:ext>
            </a:extLst>
          </p:cNvPr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070E3F9A-572B-F9ED-51E0-3ADCF9459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72CDB5F-3BCF-3F79-1C10-75ECD67A6D40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/>
              <a:t>아 연결 그만 </a:t>
            </a:r>
            <a:r>
              <a:rPr lang="ko-KR" altLang="en-US" sz="6600" b="1" dirty="0" err="1"/>
              <a:t>할래요</a:t>
            </a:r>
            <a:endParaRPr lang="ko-KR" altLang="en-US" sz="6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1AD526-8946-78F4-3E94-BB32ED99AEAB}"/>
              </a:ext>
            </a:extLst>
          </p:cNvPr>
          <p:cNvSpPr txBox="1"/>
          <p:nvPr/>
        </p:nvSpPr>
        <p:spPr>
          <a:xfrm>
            <a:off x="228600" y="28575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이번엔 클라이언트에서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2D24921-3D8B-A2D0-12A7-9A5AACF58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5015041"/>
            <a:ext cx="4181475" cy="10858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CD388E0-7572-07A1-DCFE-7A4F8A4578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894569"/>
            <a:ext cx="7124700" cy="9144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C62C56B-2A43-719C-8098-DD1735EF00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7059" y="3894569"/>
            <a:ext cx="5762625" cy="2390775"/>
          </a:xfrm>
          <a:prstGeom prst="rect">
            <a:avLst/>
          </a:prstGeom>
        </p:spPr>
      </p:pic>
      <p:pic>
        <p:nvPicPr>
          <p:cNvPr id="18" name="그림 1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3BB7D77-A7B1-89DB-7B15-97892F7DE2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342296"/>
            <a:ext cx="7267575" cy="23050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C677F52-6A32-35AF-F918-2132275BB28A}"/>
              </a:ext>
            </a:extLst>
          </p:cNvPr>
          <p:cNvSpPr txBox="1"/>
          <p:nvPr/>
        </p:nvSpPr>
        <p:spPr>
          <a:xfrm>
            <a:off x="12877800" y="7505700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연결이 끊겨 아무리 메시지를 보내려 해도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보내지지 않는 모습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31472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5F308A-55BB-E756-DB50-57519FDE5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53D17F13-BC9B-B0B4-BE50-4882FDE4CCF7}"/>
              </a:ext>
            </a:extLst>
          </p:cNvPr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690F5F76-6EEA-D05A-9603-A1D87127C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2D134AB9-E6C8-B230-02AC-144D52128632}"/>
              </a:ext>
            </a:extLst>
          </p:cNvPr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070E3F9A-572B-F9ED-51E0-3ADCF9459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74DA9-6965-D995-BE81-10DB3D2F6980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/>
              <a:t>간단한 채팅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6361A74-033A-D04F-D45F-653644848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412" y="2651982"/>
            <a:ext cx="5591175" cy="162877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78C9495-4455-28E0-8EA9-B786B9472C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783" y="2705100"/>
            <a:ext cx="5297617" cy="37655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B5FF7D3-00B8-2453-20AE-150422223C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79382" y="3482327"/>
            <a:ext cx="5105400" cy="616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92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05B5339-F45B-A83D-83D4-A6B3AB9BA203}"/>
              </a:ext>
            </a:extLst>
          </p:cNvPr>
          <p:cNvSpPr txBox="1"/>
          <p:nvPr/>
        </p:nvSpPr>
        <p:spPr>
          <a:xfrm>
            <a:off x="172506" y="2619800"/>
            <a:ext cx="92000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/>
              <a:t>WebSocket</a:t>
            </a:r>
          </a:p>
          <a:p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A61567-16EE-6667-ADA6-72481D1A8744}"/>
              </a:ext>
            </a:extLst>
          </p:cNvPr>
          <p:cNvSpPr txBox="1"/>
          <p:nvPr/>
        </p:nvSpPr>
        <p:spPr>
          <a:xfrm>
            <a:off x="228600" y="3543300"/>
            <a:ext cx="7239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dirty="0"/>
              <a:t>서버와 클라이언트 간의 메시지 교환을 위한 </a:t>
            </a:r>
            <a:r>
              <a:rPr lang="ko-KR" altLang="en-US" sz="2400" b="1" dirty="0"/>
              <a:t>프로토콜</a:t>
            </a:r>
            <a:endParaRPr lang="en-US" altLang="ko-KR" sz="2400" b="1" dirty="0"/>
          </a:p>
          <a:p>
            <a:pPr marL="285750" indent="-285750">
              <a:buFontTx/>
              <a:buChar char="-"/>
            </a:pPr>
            <a:endParaRPr lang="en-US" altLang="ko-KR" sz="2400" b="1" dirty="0"/>
          </a:p>
          <a:p>
            <a:pPr marL="285750" indent="-285750">
              <a:buFontTx/>
              <a:buChar char="-"/>
            </a:pPr>
            <a:r>
              <a:rPr lang="en-US" altLang="ko-KR" sz="2400" dirty="0"/>
              <a:t>HTTP</a:t>
            </a:r>
            <a:r>
              <a:rPr lang="ko-KR" altLang="en-US" sz="2400" dirty="0"/>
              <a:t>와 구분되는 통신 프로토콜</a:t>
            </a:r>
            <a:endParaRPr lang="en-US" altLang="ko-KR" sz="2400" dirty="0"/>
          </a:p>
          <a:p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ko-KR" altLang="en-US" sz="2400" dirty="0"/>
              <a:t>연결 지향적</a:t>
            </a:r>
            <a:endParaRPr lang="en-US" altLang="ko-KR" sz="2400" dirty="0"/>
          </a:p>
          <a:p>
            <a:pPr marL="285750" indent="-285750">
              <a:buFontTx/>
              <a:buChar char="-"/>
            </a:pP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ko-KR" altLang="en-US" sz="2400" dirty="0"/>
              <a:t>양방향 통신 가능</a:t>
            </a:r>
            <a:endParaRPr lang="en-US" altLang="ko-KR" sz="2400" dirty="0"/>
          </a:p>
          <a:p>
            <a:pPr marL="285750" indent="-285750">
              <a:buFontTx/>
              <a:buChar char="-"/>
            </a:pPr>
            <a:endParaRPr lang="en-US" altLang="ko-KR" sz="2400" dirty="0"/>
          </a:p>
          <a:p>
            <a:r>
              <a:rPr lang="ko-KR" altLang="en-US" sz="2400" dirty="0"/>
              <a:t>연결 지향적이고 양방향 통신이 가능하다는 특성으로 인해</a:t>
            </a:r>
            <a:endParaRPr lang="en-US" altLang="ko-KR" sz="2400" dirty="0"/>
          </a:p>
          <a:p>
            <a:r>
              <a:rPr lang="ko-KR" altLang="en-US" sz="2400" dirty="0"/>
              <a:t>실시간 서비스 </a:t>
            </a:r>
            <a:r>
              <a:rPr lang="en-US" altLang="ko-KR" sz="2400" dirty="0"/>
              <a:t>(</a:t>
            </a:r>
            <a:r>
              <a:rPr lang="ko-KR" altLang="en-US" sz="2400" dirty="0"/>
              <a:t>채팅</a:t>
            </a:r>
            <a:r>
              <a:rPr lang="en-US" altLang="ko-KR" sz="2400" dirty="0"/>
              <a:t>, </a:t>
            </a:r>
            <a:r>
              <a:rPr lang="ko-KR" altLang="en-US" sz="2400" dirty="0"/>
              <a:t>주식</a:t>
            </a:r>
            <a:r>
              <a:rPr lang="en-US" altLang="ko-KR" sz="2400" dirty="0"/>
              <a:t> </a:t>
            </a:r>
            <a:r>
              <a:rPr lang="ko-KR" altLang="en-US" sz="2400" dirty="0"/>
              <a:t>등</a:t>
            </a:r>
            <a:r>
              <a:rPr lang="en-US" altLang="ko-KR" sz="2400" dirty="0"/>
              <a:t>)</a:t>
            </a:r>
            <a:r>
              <a:rPr lang="ko-KR" altLang="en-US" sz="2400" dirty="0"/>
              <a:t>에 사용한다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</p:txBody>
      </p:sp>
      <p:pic>
        <p:nvPicPr>
          <p:cNvPr id="1026" name="Picture 2" descr="WebSocket&quot; Icon - Download for free – Iconduck">
            <a:extLst>
              <a:ext uri="{FF2B5EF4-FFF2-40B4-BE49-F238E27FC236}">
                <a16:creationId xmlns:a16="http://schemas.microsoft.com/office/drawing/2014/main" id="{786021A7-593C-DE78-8888-2F1CBCCF5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7200" y="5869484"/>
            <a:ext cx="48768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3C9F84-763B-10AD-0D3A-FE5061C0C0B1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WebSocket?</a:t>
            </a:r>
            <a:endParaRPr lang="ko-KR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443668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5F308A-55BB-E756-DB50-57519FDE5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53D17F13-BC9B-B0B4-BE50-4882FDE4CCF7}"/>
              </a:ext>
            </a:extLst>
          </p:cNvPr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690F5F76-6EEA-D05A-9603-A1D87127C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2D134AB9-E6C8-B230-02AC-144D52128632}"/>
              </a:ext>
            </a:extLst>
          </p:cNvPr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070E3F9A-572B-F9ED-51E0-3ADCF9459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74DA9-6965-D995-BE81-10DB3D2F6980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/>
              <a:t>간단한 채팅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6361A74-033A-D04F-D45F-653644848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412" y="2651982"/>
            <a:ext cx="5591175" cy="162877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78C9495-4455-28E0-8EA9-B786B9472C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783" y="2705100"/>
            <a:ext cx="5297617" cy="3765501"/>
          </a:xfrm>
          <a:prstGeom prst="rect">
            <a:avLst/>
          </a:prstGeom>
        </p:spPr>
      </p:pic>
      <p:pic>
        <p:nvPicPr>
          <p:cNvPr id="21" name="그림 20" descr="직사각형, 사각형이(가) 표시된 사진&#10;&#10;자동 생성된 설명">
            <a:extLst>
              <a:ext uri="{FF2B5EF4-FFF2-40B4-BE49-F238E27FC236}">
                <a16:creationId xmlns:a16="http://schemas.microsoft.com/office/drawing/2014/main" id="{03BE005B-0BC6-B971-D3C0-D545591D42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183" y="4914900"/>
            <a:ext cx="11049000" cy="501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977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5F308A-55BB-E756-DB50-57519FDE5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2709A82A-A0BE-68CB-E5A0-2C22DD65F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07" y="4484224"/>
            <a:ext cx="5686425" cy="405765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B8F6976-2B9C-9A5F-2FA5-1D93C1B97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0" y="4533900"/>
            <a:ext cx="5591175" cy="3752850"/>
          </a:xfrm>
          <a:prstGeom prst="rect">
            <a:avLst/>
          </a:prstGeom>
        </p:spPr>
      </p:pic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53D17F13-BC9B-B0B4-BE50-4882FDE4CCF7}"/>
              </a:ext>
            </a:extLst>
          </p:cNvPr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690F5F76-6EEA-D05A-9603-A1D87127C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2D134AB9-E6C8-B230-02AC-144D52128632}"/>
              </a:ext>
            </a:extLst>
          </p:cNvPr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070E3F9A-572B-F9ED-51E0-3ADCF9459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74DA9-6965-D995-BE81-10DB3D2F6980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/>
              <a:t>방을 만들어보자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704E6F-D6AD-677E-EF4A-DD57F5781C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507" y="2813861"/>
            <a:ext cx="8458200" cy="733425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6E6C3F5-0929-BED4-C2C0-7143EE09FD22}"/>
              </a:ext>
            </a:extLst>
          </p:cNvPr>
          <p:cNvCxnSpPr>
            <a:cxnSpLocks/>
          </p:cNvCxnSpPr>
          <p:nvPr/>
        </p:nvCxnSpPr>
        <p:spPr>
          <a:xfrm flipV="1">
            <a:off x="4724400" y="5524500"/>
            <a:ext cx="4876800" cy="685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2075B8D-A3E3-A26D-6EFF-EC1B5CEC52F8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4267200" y="6410325"/>
            <a:ext cx="5334000" cy="4095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8A64452-0A0B-D3F4-93EF-D91D476E49A7}"/>
              </a:ext>
            </a:extLst>
          </p:cNvPr>
          <p:cNvCxnSpPr/>
          <p:nvPr/>
        </p:nvCxnSpPr>
        <p:spPr>
          <a:xfrm>
            <a:off x="9906000" y="5067300"/>
            <a:ext cx="2133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84BB9D0-CAF1-711C-17A7-B0563C58E3BF}"/>
              </a:ext>
            </a:extLst>
          </p:cNvPr>
          <p:cNvCxnSpPr/>
          <p:nvPr/>
        </p:nvCxnSpPr>
        <p:spPr>
          <a:xfrm>
            <a:off x="10058400" y="5905500"/>
            <a:ext cx="2133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45968D5-E9B7-059E-8092-8B7A83F2555D}"/>
              </a:ext>
            </a:extLst>
          </p:cNvPr>
          <p:cNvCxnSpPr/>
          <p:nvPr/>
        </p:nvCxnSpPr>
        <p:spPr>
          <a:xfrm>
            <a:off x="10058400" y="6667500"/>
            <a:ext cx="2133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51AA390-B14B-66E2-5AEB-373092D0F6E6}"/>
              </a:ext>
            </a:extLst>
          </p:cNvPr>
          <p:cNvSpPr/>
          <p:nvPr/>
        </p:nvSpPr>
        <p:spPr>
          <a:xfrm>
            <a:off x="10058400" y="7473127"/>
            <a:ext cx="2362200" cy="261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3062D4-A256-33EF-2585-1E8D7F7B1580}"/>
              </a:ext>
            </a:extLst>
          </p:cNvPr>
          <p:cNvSpPr txBox="1"/>
          <p:nvPr/>
        </p:nvSpPr>
        <p:spPr>
          <a:xfrm>
            <a:off x="9601200" y="8364046"/>
            <a:ext cx="3789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data.room</a:t>
            </a:r>
            <a:r>
              <a:rPr lang="ko-KR" altLang="en-US" dirty="0"/>
              <a:t>인 애들에게만 뿌리겠다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0E1135-8F13-9A4C-E31C-612A5D3AD698}"/>
              </a:ext>
            </a:extLst>
          </p:cNvPr>
          <p:cNvSpPr txBox="1"/>
          <p:nvPr/>
        </p:nvSpPr>
        <p:spPr>
          <a:xfrm>
            <a:off x="6443915" y="7805965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방 변경 시 내용 초기화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2575E9C-3DBA-271B-E6AD-36CB7E63F8F0}"/>
              </a:ext>
            </a:extLst>
          </p:cNvPr>
          <p:cNvCxnSpPr>
            <a:cxnSpLocks/>
          </p:cNvCxnSpPr>
          <p:nvPr/>
        </p:nvCxnSpPr>
        <p:spPr>
          <a:xfrm>
            <a:off x="2514600" y="7808720"/>
            <a:ext cx="3801532" cy="1216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37D43598-2F6C-1988-A7DF-B541C7AA4CD0}"/>
              </a:ext>
            </a:extLst>
          </p:cNvPr>
          <p:cNvCxnSpPr>
            <a:cxnSpLocks/>
          </p:cNvCxnSpPr>
          <p:nvPr/>
        </p:nvCxnSpPr>
        <p:spPr>
          <a:xfrm>
            <a:off x="12573000" y="5753100"/>
            <a:ext cx="254317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8B20E8B-0F49-C105-E299-7532DE75F0AC}"/>
              </a:ext>
            </a:extLst>
          </p:cNvPr>
          <p:cNvSpPr txBox="1"/>
          <p:nvPr/>
        </p:nvSpPr>
        <p:spPr>
          <a:xfrm>
            <a:off x="15201253" y="5556766"/>
            <a:ext cx="2359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방에서 떠나기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1EAEAD-3F16-6D9C-0A75-0B153D8B6DFA}"/>
              </a:ext>
            </a:extLst>
          </p:cNvPr>
          <p:cNvSpPr txBox="1"/>
          <p:nvPr/>
        </p:nvSpPr>
        <p:spPr>
          <a:xfrm>
            <a:off x="15240000" y="6322381"/>
            <a:ext cx="2359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방에 참가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EAF31A8-6CDA-098E-86F1-1973FFB088BA}"/>
              </a:ext>
            </a:extLst>
          </p:cNvPr>
          <p:cNvCxnSpPr>
            <a:cxnSpLocks/>
          </p:cNvCxnSpPr>
          <p:nvPr/>
        </p:nvCxnSpPr>
        <p:spPr>
          <a:xfrm>
            <a:off x="12725400" y="6507047"/>
            <a:ext cx="254317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F2E8DCB-704A-2DA2-D331-BBC578242326}"/>
              </a:ext>
            </a:extLst>
          </p:cNvPr>
          <p:cNvSpPr txBox="1"/>
          <p:nvPr/>
        </p:nvSpPr>
        <p:spPr>
          <a:xfrm>
            <a:off x="15105078" y="4788638"/>
            <a:ext cx="2359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방에 참가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06C52077-8AB8-82C9-8E8F-FB71F092C96A}"/>
              </a:ext>
            </a:extLst>
          </p:cNvPr>
          <p:cNvCxnSpPr>
            <a:cxnSpLocks/>
          </p:cNvCxnSpPr>
          <p:nvPr/>
        </p:nvCxnSpPr>
        <p:spPr>
          <a:xfrm>
            <a:off x="12590478" y="4973304"/>
            <a:ext cx="254317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>
            <a:extLst>
              <a:ext uri="{FF2B5EF4-FFF2-40B4-BE49-F238E27FC236}">
                <a16:creationId xmlns:a16="http://schemas.microsoft.com/office/drawing/2014/main" id="{DCF6E775-3885-602C-C854-8B10A9DBE9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747" y="3664188"/>
            <a:ext cx="727710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67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5F308A-55BB-E756-DB50-57519FDE5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53D17F13-BC9B-B0B4-BE50-4882FDE4CCF7}"/>
              </a:ext>
            </a:extLst>
          </p:cNvPr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690F5F76-6EEA-D05A-9603-A1D87127C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2D134AB9-E6C8-B230-02AC-144D52128632}"/>
              </a:ext>
            </a:extLst>
          </p:cNvPr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070E3F9A-572B-F9ED-51E0-3ADCF9459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074DA9-6965-D995-BE81-10DB3D2F6980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/>
              <a:t>방을 만들어보자</a:t>
            </a:r>
          </a:p>
        </p:txBody>
      </p:sp>
      <p:pic>
        <p:nvPicPr>
          <p:cNvPr id="5" name="그림 4" descr="직사각형, 도표, 스크린샷, 디자인이(가) 표시된 사진&#10;&#10;자동 생성된 설명">
            <a:extLst>
              <a:ext uri="{FF2B5EF4-FFF2-40B4-BE49-F238E27FC236}">
                <a16:creationId xmlns:a16="http://schemas.microsoft.com/office/drawing/2014/main" id="{374CBE16-9A60-CE66-5D13-77415E3AFA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540258"/>
            <a:ext cx="12954000" cy="587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1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580D78-1B95-948B-2B0B-469DD375574E}"/>
              </a:ext>
            </a:extLst>
          </p:cNvPr>
          <p:cNvSpPr txBox="1"/>
          <p:nvPr/>
        </p:nvSpPr>
        <p:spPr>
          <a:xfrm>
            <a:off x="4953000" y="4635668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/>
              <a:t>감사합니다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6EC5D8-56BA-56D5-9034-FBFBDEB24065}"/>
              </a:ext>
            </a:extLst>
          </p:cNvPr>
          <p:cNvSpPr txBox="1"/>
          <p:nvPr/>
        </p:nvSpPr>
        <p:spPr>
          <a:xfrm>
            <a:off x="4953000" y="88011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20190402 </a:t>
            </a:r>
            <a:r>
              <a:rPr lang="ko-KR" altLang="en-US" sz="2400" b="1" dirty="0"/>
              <a:t>마재성</a:t>
            </a:r>
          </a:p>
        </p:txBody>
      </p:sp>
    </p:spTree>
    <p:extLst>
      <p:ext uri="{BB962C8B-B14F-4D97-AF65-F5344CB8AC3E}">
        <p14:creationId xmlns:p14="http://schemas.microsoft.com/office/powerpoint/2010/main" val="3298179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DE922E5-F511-7F94-6ADE-FD04CE4F52E0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/>
              <a:t>왜 </a:t>
            </a:r>
            <a:r>
              <a:rPr lang="ko-KR" altLang="en-US" sz="6600" b="1" dirty="0" err="1"/>
              <a:t>나온거니</a:t>
            </a:r>
            <a:r>
              <a:rPr lang="en-US" altLang="ko-KR" sz="6600" b="1" dirty="0"/>
              <a:t>..?</a:t>
            </a:r>
            <a:endParaRPr lang="ko-KR" altLang="en-US" sz="6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752B27-9EA2-76A1-65DD-4D9DF268141C}"/>
              </a:ext>
            </a:extLst>
          </p:cNvPr>
          <p:cNvSpPr txBox="1"/>
          <p:nvPr/>
        </p:nvSpPr>
        <p:spPr>
          <a:xfrm>
            <a:off x="172507" y="2588764"/>
            <a:ext cx="92363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800" b="1" dirty="0"/>
              <a:t>실시간성 보장의 한계를 극복하기 위해</a:t>
            </a:r>
            <a:endParaRPr lang="en-US" altLang="ko-KR" sz="4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6B5F47-D03D-2014-4359-1FC601E69490}"/>
              </a:ext>
            </a:extLst>
          </p:cNvPr>
          <p:cNvSpPr txBox="1"/>
          <p:nvPr/>
        </p:nvSpPr>
        <p:spPr>
          <a:xfrm>
            <a:off x="228600" y="3543300"/>
            <a:ext cx="7239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HTTP </a:t>
            </a:r>
            <a:r>
              <a:rPr lang="ko-KR" altLang="en-US" sz="2400" dirty="0"/>
              <a:t>의 특징인</a:t>
            </a:r>
            <a:endParaRPr lang="en-US" altLang="ko-KR" sz="2400" dirty="0"/>
          </a:p>
          <a:p>
            <a:endParaRPr lang="en-US" altLang="ko-KR" sz="2400" b="1" dirty="0"/>
          </a:p>
          <a:p>
            <a:pPr marL="285750" indent="-285750">
              <a:buFontTx/>
              <a:buChar char="-"/>
            </a:pPr>
            <a:r>
              <a:rPr lang="ko-KR" altLang="en-US" sz="2400" b="1" dirty="0"/>
              <a:t>비연결성</a:t>
            </a:r>
            <a:endParaRPr lang="en-US" altLang="ko-KR" sz="2400" b="1" dirty="0"/>
          </a:p>
          <a:p>
            <a:pPr marL="285750" indent="-285750">
              <a:buFontTx/>
              <a:buChar char="-"/>
            </a:pPr>
            <a:r>
              <a:rPr lang="ko-KR" altLang="en-US" sz="2400" b="1" dirty="0"/>
              <a:t>단방향 통신</a:t>
            </a:r>
            <a:endParaRPr lang="en-US" altLang="ko-KR" sz="2400" b="1" dirty="0"/>
          </a:p>
          <a:p>
            <a:pPr marL="285750" indent="-285750">
              <a:buFontTx/>
              <a:buChar char="-"/>
            </a:pPr>
            <a:endParaRPr lang="en-US" altLang="ko-KR" sz="2400" b="1" dirty="0"/>
          </a:p>
          <a:p>
            <a:r>
              <a:rPr lang="ko-KR" altLang="en-US" sz="2400" dirty="0"/>
              <a:t>들로 인해 실시간 통신을 하기 적절하지 않았음</a:t>
            </a:r>
            <a:r>
              <a:rPr lang="en-US" altLang="ko-KR" sz="2400" dirty="0"/>
              <a:t>.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106056-DED0-CD0E-1B12-2524087E8A43}"/>
              </a:ext>
            </a:extLst>
          </p:cNvPr>
          <p:cNvGrpSpPr/>
          <p:nvPr/>
        </p:nvGrpSpPr>
        <p:grpSpPr>
          <a:xfrm>
            <a:off x="10210800" y="5150142"/>
            <a:ext cx="6012153" cy="1714500"/>
            <a:chOff x="8763000" y="5482936"/>
            <a:chExt cx="6012153" cy="1714500"/>
          </a:xfrm>
        </p:grpSpPr>
        <p:pic>
          <p:nvPicPr>
            <p:cNvPr id="3082" name="Picture 10" descr="Server - Free computer icons">
              <a:extLst>
                <a:ext uri="{FF2B5EF4-FFF2-40B4-BE49-F238E27FC236}">
                  <a16:creationId xmlns:a16="http://schemas.microsoft.com/office/drawing/2014/main" id="{672B35B0-3DE4-52DF-9F89-1D01EADC8F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19873" y="5712546"/>
              <a:ext cx="1255280" cy="1255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Computer Icon Images – Browse 75,340,849 Stock Photos, Vectors, and Video |  Adobe Stock">
              <a:extLst>
                <a:ext uri="{FF2B5EF4-FFF2-40B4-BE49-F238E27FC236}">
                  <a16:creationId xmlns:a16="http://schemas.microsoft.com/office/drawing/2014/main" id="{AFCF7C82-6994-5EFD-9016-C49438FE97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3000" y="5482936"/>
              <a:ext cx="2143125" cy="17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6A54D12F-4A1B-F0F9-1DF8-886103FB5D7F}"/>
                </a:ext>
              </a:extLst>
            </p:cNvPr>
            <p:cNvCxnSpPr/>
            <p:nvPr/>
          </p:nvCxnSpPr>
          <p:spPr>
            <a:xfrm>
              <a:off x="10803299" y="6340186"/>
              <a:ext cx="25908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6BF5D3F-5A7D-5E3D-EE32-CDCF6B7852E2}"/>
                </a:ext>
              </a:extLst>
            </p:cNvPr>
            <p:cNvSpPr txBox="1"/>
            <p:nvPr/>
          </p:nvSpPr>
          <p:spPr>
            <a:xfrm>
              <a:off x="10818380" y="5837560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저 갱신된 내용 좀 주세요</a:t>
              </a: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452CAA3F-9773-102D-9F25-3554543BB1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03299" y="6691964"/>
              <a:ext cx="25908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275D12-8722-A243-063A-86A19F488211}"/>
                </a:ext>
              </a:extLst>
            </p:cNvPr>
            <p:cNvSpPr txBox="1"/>
            <p:nvPr/>
          </p:nvSpPr>
          <p:spPr>
            <a:xfrm>
              <a:off x="10803299" y="6783160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OK</a:t>
              </a:r>
              <a:endParaRPr lang="ko-KR" altLang="en-US" b="1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9E600A2-D3CB-7FBC-B740-9AF02996B2C0}"/>
              </a:ext>
            </a:extLst>
          </p:cNvPr>
          <p:cNvSpPr txBox="1"/>
          <p:nvPr/>
        </p:nvSpPr>
        <p:spPr>
          <a:xfrm>
            <a:off x="10591800" y="681969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클라이언트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D6EAEB-0D33-79C9-D3B7-6B151A008347}"/>
              </a:ext>
            </a:extLst>
          </p:cNvPr>
          <p:cNvSpPr txBox="1"/>
          <p:nvPr/>
        </p:nvSpPr>
        <p:spPr>
          <a:xfrm>
            <a:off x="14889307" y="681969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서버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630008-D48D-0EB5-AAB9-E4CA35CD5BAA}"/>
              </a:ext>
            </a:extLst>
          </p:cNvPr>
          <p:cNvSpPr txBox="1"/>
          <p:nvPr/>
        </p:nvSpPr>
        <p:spPr>
          <a:xfrm>
            <a:off x="12266180" y="7353300"/>
            <a:ext cx="2973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문제는 꾸준하게 요청해야 한다는 것</a:t>
            </a:r>
          </a:p>
        </p:txBody>
      </p:sp>
    </p:spTree>
    <p:extLst>
      <p:ext uri="{BB962C8B-B14F-4D97-AF65-F5344CB8AC3E}">
        <p14:creationId xmlns:p14="http://schemas.microsoft.com/office/powerpoint/2010/main" val="2473056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1CAC3-3AEE-6FBB-50D6-C29DCCC4EAD6}"/>
              </a:ext>
            </a:extLst>
          </p:cNvPr>
          <p:cNvSpPr txBox="1"/>
          <p:nvPr/>
        </p:nvSpPr>
        <p:spPr>
          <a:xfrm>
            <a:off x="228600" y="1028700"/>
            <a:ext cx="125499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/>
              <a:t>실시간성 보장을 위한 몸부림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970D84-3E3B-EFE9-7EEB-82A991FA1BDF}"/>
              </a:ext>
            </a:extLst>
          </p:cNvPr>
          <p:cNvSpPr txBox="1"/>
          <p:nvPr/>
        </p:nvSpPr>
        <p:spPr>
          <a:xfrm>
            <a:off x="172507" y="2628900"/>
            <a:ext cx="5847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/>
              <a:t>WebSocket </a:t>
            </a:r>
            <a:r>
              <a:rPr lang="ko-KR" altLang="en-US" sz="4800" b="1" dirty="0"/>
              <a:t>전에는</a:t>
            </a:r>
            <a:r>
              <a:rPr lang="en-US" altLang="ko-KR" sz="4800" b="1" dirty="0"/>
              <a:t>..</a:t>
            </a:r>
            <a:endParaRPr lang="ko-KR" altLang="en-US" sz="4800" b="1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FCB2A5F-04B7-0032-5C81-9DDFA14EC480}"/>
              </a:ext>
            </a:extLst>
          </p:cNvPr>
          <p:cNvSpPr/>
          <p:nvPr/>
        </p:nvSpPr>
        <p:spPr>
          <a:xfrm>
            <a:off x="381000" y="4152900"/>
            <a:ext cx="1600200" cy="6096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클라이언트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A5DF789-51C3-6247-943C-39524E60E349}"/>
              </a:ext>
            </a:extLst>
          </p:cNvPr>
          <p:cNvSpPr/>
          <p:nvPr/>
        </p:nvSpPr>
        <p:spPr>
          <a:xfrm>
            <a:off x="2743200" y="4152900"/>
            <a:ext cx="1600200" cy="6096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2CD9FD-B94A-BC09-A780-8754315DDD04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1181099" y="4762500"/>
            <a:ext cx="1" cy="43434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0F314CB-918D-5855-EE43-B0EC6AA43640}"/>
              </a:ext>
            </a:extLst>
          </p:cNvPr>
          <p:cNvCxnSpPr>
            <a:cxnSpLocks/>
          </p:cNvCxnSpPr>
          <p:nvPr/>
        </p:nvCxnSpPr>
        <p:spPr>
          <a:xfrm flipH="1">
            <a:off x="3543299" y="4762500"/>
            <a:ext cx="1" cy="44196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63" name="그룹 2062">
            <a:extLst>
              <a:ext uri="{FF2B5EF4-FFF2-40B4-BE49-F238E27FC236}">
                <a16:creationId xmlns:a16="http://schemas.microsoft.com/office/drawing/2014/main" id="{0302242B-EF3F-B8C3-83E0-0B318B8BDC82}"/>
              </a:ext>
            </a:extLst>
          </p:cNvPr>
          <p:cNvGrpSpPr/>
          <p:nvPr/>
        </p:nvGrpSpPr>
        <p:grpSpPr>
          <a:xfrm>
            <a:off x="1181098" y="4978400"/>
            <a:ext cx="2362202" cy="1003301"/>
            <a:chOff x="1181098" y="4978400"/>
            <a:chExt cx="2362202" cy="1003301"/>
          </a:xfrm>
        </p:grpSpPr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BB1CBA2B-C532-8E93-D801-FF133853DA88}"/>
                </a:ext>
              </a:extLst>
            </p:cNvPr>
            <p:cNvCxnSpPr>
              <a:cxnSpLocks/>
            </p:cNvCxnSpPr>
            <p:nvPr/>
          </p:nvCxnSpPr>
          <p:spPr>
            <a:xfrm>
              <a:off x="1181100" y="5372100"/>
              <a:ext cx="23622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2446EC52-DB20-9681-5B96-85F4205A1A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00" y="5600700"/>
              <a:ext cx="23622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99A1994-83B2-C0B8-5AB1-DDF9F67112DE}"/>
                </a:ext>
              </a:extLst>
            </p:cNvPr>
            <p:cNvSpPr txBox="1"/>
            <p:nvPr/>
          </p:nvSpPr>
          <p:spPr>
            <a:xfrm>
              <a:off x="1181098" y="4978400"/>
              <a:ext cx="2362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Request</a:t>
              </a:r>
              <a:endParaRPr lang="ko-KR" altLang="en-US" b="1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730DB77-4AA8-B67F-18D8-AF0A0D920982}"/>
                </a:ext>
              </a:extLst>
            </p:cNvPr>
            <p:cNvSpPr txBox="1"/>
            <p:nvPr/>
          </p:nvSpPr>
          <p:spPr>
            <a:xfrm>
              <a:off x="1181099" y="5612369"/>
              <a:ext cx="2362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Response</a:t>
              </a:r>
              <a:endParaRPr lang="ko-KR" altLang="en-US" b="1" dirty="0"/>
            </a:p>
          </p:txBody>
        </p:sp>
      </p:grp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19FEB1B-318C-E590-DAD6-C18571B04596}"/>
              </a:ext>
            </a:extLst>
          </p:cNvPr>
          <p:cNvCxnSpPr>
            <a:cxnSpLocks/>
          </p:cNvCxnSpPr>
          <p:nvPr/>
        </p:nvCxnSpPr>
        <p:spPr>
          <a:xfrm flipH="1">
            <a:off x="3543299" y="7353300"/>
            <a:ext cx="15621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8B0E057-2D6D-C1C3-C654-7EEAC682522D}"/>
              </a:ext>
            </a:extLst>
          </p:cNvPr>
          <p:cNvSpPr txBox="1"/>
          <p:nvPr/>
        </p:nvSpPr>
        <p:spPr>
          <a:xfrm>
            <a:off x="3962400" y="7439105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Event</a:t>
            </a:r>
            <a:endParaRPr lang="ko-KR" altLang="en-US" b="1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9BA36C9-949E-BE45-BB95-CE07A3266162}"/>
              </a:ext>
            </a:extLst>
          </p:cNvPr>
          <p:cNvGrpSpPr/>
          <p:nvPr/>
        </p:nvGrpSpPr>
        <p:grpSpPr>
          <a:xfrm>
            <a:off x="1181099" y="7607545"/>
            <a:ext cx="2362200" cy="1003301"/>
            <a:chOff x="1181099" y="6101318"/>
            <a:chExt cx="2362200" cy="1003301"/>
          </a:xfrm>
        </p:grpSpPr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971CECD2-2800-2741-1586-DF037F821329}"/>
                </a:ext>
              </a:extLst>
            </p:cNvPr>
            <p:cNvCxnSpPr>
              <a:cxnSpLocks/>
            </p:cNvCxnSpPr>
            <p:nvPr/>
          </p:nvCxnSpPr>
          <p:spPr>
            <a:xfrm>
              <a:off x="1181099" y="6495018"/>
              <a:ext cx="23622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54D1F90C-B228-66A9-88D4-01A4F474D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099" y="6723618"/>
              <a:ext cx="23622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0" name="TextBox 2049">
              <a:extLst>
                <a:ext uri="{FF2B5EF4-FFF2-40B4-BE49-F238E27FC236}">
                  <a16:creationId xmlns:a16="http://schemas.microsoft.com/office/drawing/2014/main" id="{9DECDD32-F87D-A9A8-968C-F5E278A2ADB8}"/>
                </a:ext>
              </a:extLst>
            </p:cNvPr>
            <p:cNvSpPr txBox="1"/>
            <p:nvPr/>
          </p:nvSpPr>
          <p:spPr>
            <a:xfrm>
              <a:off x="1885950" y="6101318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Request</a:t>
              </a:r>
              <a:endParaRPr lang="ko-KR" altLang="en-US" b="1" dirty="0"/>
            </a:p>
          </p:txBody>
        </p:sp>
        <p:sp>
          <p:nvSpPr>
            <p:cNvPr id="2052" name="TextBox 2051">
              <a:extLst>
                <a:ext uri="{FF2B5EF4-FFF2-40B4-BE49-F238E27FC236}">
                  <a16:creationId xmlns:a16="http://schemas.microsoft.com/office/drawing/2014/main" id="{439C6105-E2C9-1CBD-6ED3-D31E77785F91}"/>
                </a:ext>
              </a:extLst>
            </p:cNvPr>
            <p:cNvSpPr txBox="1"/>
            <p:nvPr/>
          </p:nvSpPr>
          <p:spPr>
            <a:xfrm>
              <a:off x="1295400" y="6735287"/>
              <a:ext cx="2247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Response(Event)</a:t>
              </a:r>
              <a:endParaRPr lang="ko-KR" altLang="en-US" b="1" dirty="0"/>
            </a:p>
          </p:txBody>
        </p:sp>
      </p:grpSp>
      <p:sp>
        <p:nvSpPr>
          <p:cNvPr id="2062" name="TextBox 2061">
            <a:extLst>
              <a:ext uri="{FF2B5EF4-FFF2-40B4-BE49-F238E27FC236}">
                <a16:creationId xmlns:a16="http://schemas.microsoft.com/office/drawing/2014/main" id="{66EF0F01-FAF9-E846-31C3-AAF52AA52DF0}"/>
              </a:ext>
            </a:extLst>
          </p:cNvPr>
          <p:cNvSpPr txBox="1"/>
          <p:nvPr/>
        </p:nvSpPr>
        <p:spPr>
          <a:xfrm>
            <a:off x="1976120" y="9449277"/>
            <a:ext cx="2095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Polling</a:t>
            </a:r>
            <a:endParaRPr lang="ko-KR" altLang="en-US" b="1" dirty="0"/>
          </a:p>
        </p:txBody>
      </p:sp>
      <p:grpSp>
        <p:nvGrpSpPr>
          <p:cNvPr id="2064" name="그룹 2063">
            <a:extLst>
              <a:ext uri="{FF2B5EF4-FFF2-40B4-BE49-F238E27FC236}">
                <a16:creationId xmlns:a16="http://schemas.microsoft.com/office/drawing/2014/main" id="{A0FC4629-9816-3D19-EC75-E1CC6D2F13CF}"/>
              </a:ext>
            </a:extLst>
          </p:cNvPr>
          <p:cNvGrpSpPr/>
          <p:nvPr/>
        </p:nvGrpSpPr>
        <p:grpSpPr>
          <a:xfrm>
            <a:off x="1181096" y="5994644"/>
            <a:ext cx="2362202" cy="1003301"/>
            <a:chOff x="1181098" y="4978400"/>
            <a:chExt cx="2362202" cy="1003301"/>
          </a:xfrm>
        </p:grpSpPr>
        <p:cxnSp>
          <p:nvCxnSpPr>
            <p:cNvPr id="2065" name="직선 화살표 연결선 2064">
              <a:extLst>
                <a:ext uri="{FF2B5EF4-FFF2-40B4-BE49-F238E27FC236}">
                  <a16:creationId xmlns:a16="http://schemas.microsoft.com/office/drawing/2014/main" id="{63F097E1-908B-2540-AEB6-6F745E08344E}"/>
                </a:ext>
              </a:extLst>
            </p:cNvPr>
            <p:cNvCxnSpPr>
              <a:cxnSpLocks/>
            </p:cNvCxnSpPr>
            <p:nvPr/>
          </p:nvCxnSpPr>
          <p:spPr>
            <a:xfrm>
              <a:off x="1181100" y="5372100"/>
              <a:ext cx="23622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6" name="직선 화살표 연결선 2065">
              <a:extLst>
                <a:ext uri="{FF2B5EF4-FFF2-40B4-BE49-F238E27FC236}">
                  <a16:creationId xmlns:a16="http://schemas.microsoft.com/office/drawing/2014/main" id="{AEB8DA43-4758-E69A-FB8A-1D44549B75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00" y="5600700"/>
              <a:ext cx="23622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7" name="TextBox 2066">
              <a:extLst>
                <a:ext uri="{FF2B5EF4-FFF2-40B4-BE49-F238E27FC236}">
                  <a16:creationId xmlns:a16="http://schemas.microsoft.com/office/drawing/2014/main" id="{DD001E30-2920-82BA-590C-6585BC776729}"/>
                </a:ext>
              </a:extLst>
            </p:cNvPr>
            <p:cNvSpPr txBox="1"/>
            <p:nvPr/>
          </p:nvSpPr>
          <p:spPr>
            <a:xfrm>
              <a:off x="1181098" y="4978400"/>
              <a:ext cx="2362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Request</a:t>
              </a:r>
              <a:endParaRPr lang="ko-KR" altLang="en-US" b="1" dirty="0"/>
            </a:p>
          </p:txBody>
        </p:sp>
        <p:sp>
          <p:nvSpPr>
            <p:cNvPr id="2068" name="TextBox 2067">
              <a:extLst>
                <a:ext uri="{FF2B5EF4-FFF2-40B4-BE49-F238E27FC236}">
                  <a16:creationId xmlns:a16="http://schemas.microsoft.com/office/drawing/2014/main" id="{35D606B9-36CB-88C4-0B39-B9868B351AE2}"/>
                </a:ext>
              </a:extLst>
            </p:cNvPr>
            <p:cNvSpPr txBox="1"/>
            <p:nvPr/>
          </p:nvSpPr>
          <p:spPr>
            <a:xfrm>
              <a:off x="1181099" y="5612369"/>
              <a:ext cx="2362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Response</a:t>
              </a:r>
              <a:endParaRPr lang="ko-KR" altLang="en-US" b="1" dirty="0"/>
            </a:p>
          </p:txBody>
        </p:sp>
      </p:grpSp>
      <p:grpSp>
        <p:nvGrpSpPr>
          <p:cNvPr id="1008" name="그룹 1007">
            <a:extLst>
              <a:ext uri="{FF2B5EF4-FFF2-40B4-BE49-F238E27FC236}">
                <a16:creationId xmlns:a16="http://schemas.microsoft.com/office/drawing/2014/main" id="{639D0714-95EB-E7C9-E0B7-0803647AD343}"/>
              </a:ext>
            </a:extLst>
          </p:cNvPr>
          <p:cNvGrpSpPr/>
          <p:nvPr/>
        </p:nvGrpSpPr>
        <p:grpSpPr>
          <a:xfrm>
            <a:off x="9155549" y="4152900"/>
            <a:ext cx="5170051" cy="5831609"/>
            <a:chOff x="10483273" y="4014387"/>
            <a:chExt cx="5170051" cy="5831609"/>
          </a:xfrm>
        </p:grpSpPr>
        <p:sp>
          <p:nvSpPr>
            <p:cNvPr id="978" name="TextBox 977">
              <a:extLst>
                <a:ext uri="{FF2B5EF4-FFF2-40B4-BE49-F238E27FC236}">
                  <a16:creationId xmlns:a16="http://schemas.microsoft.com/office/drawing/2014/main" id="{93B91DB8-916D-203B-7ABF-35116E3EBE68}"/>
                </a:ext>
              </a:extLst>
            </p:cNvPr>
            <p:cNvSpPr txBox="1"/>
            <p:nvPr/>
          </p:nvSpPr>
          <p:spPr>
            <a:xfrm>
              <a:off x="14106236" y="7352669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Event</a:t>
              </a:r>
              <a:endParaRPr lang="ko-KR" altLang="en-US" b="1" dirty="0"/>
            </a:p>
          </p:txBody>
        </p:sp>
        <p:sp>
          <p:nvSpPr>
            <p:cNvPr id="995" name="TextBox 994">
              <a:extLst>
                <a:ext uri="{FF2B5EF4-FFF2-40B4-BE49-F238E27FC236}">
                  <a16:creationId xmlns:a16="http://schemas.microsoft.com/office/drawing/2014/main" id="{5997FBF2-E892-EFDA-6C20-7D204E95C42E}"/>
                </a:ext>
              </a:extLst>
            </p:cNvPr>
            <p:cNvSpPr txBox="1"/>
            <p:nvPr/>
          </p:nvSpPr>
          <p:spPr>
            <a:xfrm>
              <a:off x="14281724" y="6022657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Wait</a:t>
              </a:r>
              <a:endParaRPr lang="ko-KR" altLang="en-US" b="1" dirty="0"/>
            </a:p>
          </p:txBody>
        </p:sp>
        <p:grpSp>
          <p:nvGrpSpPr>
            <p:cNvPr id="1007" name="그룹 1006">
              <a:extLst>
                <a:ext uri="{FF2B5EF4-FFF2-40B4-BE49-F238E27FC236}">
                  <a16:creationId xmlns:a16="http://schemas.microsoft.com/office/drawing/2014/main" id="{63D79834-D5C6-29DC-B1FA-A8C537A6EAC1}"/>
                </a:ext>
              </a:extLst>
            </p:cNvPr>
            <p:cNvGrpSpPr/>
            <p:nvPr/>
          </p:nvGrpSpPr>
          <p:grpSpPr>
            <a:xfrm>
              <a:off x="10483273" y="4014387"/>
              <a:ext cx="4743451" cy="5831609"/>
              <a:chOff x="10483273" y="4014387"/>
              <a:chExt cx="4743451" cy="5831609"/>
            </a:xfrm>
          </p:grpSpPr>
          <p:sp>
            <p:nvSpPr>
              <p:cNvPr id="968" name="사각형: 둥근 모서리 967">
                <a:extLst>
                  <a:ext uri="{FF2B5EF4-FFF2-40B4-BE49-F238E27FC236}">
                    <a16:creationId xmlns:a16="http://schemas.microsoft.com/office/drawing/2014/main" id="{7F23698D-6102-0791-31BA-4D5EA5389415}"/>
                  </a:ext>
                </a:extLst>
              </p:cNvPr>
              <p:cNvSpPr/>
              <p:nvPr/>
            </p:nvSpPr>
            <p:spPr>
              <a:xfrm>
                <a:off x="10483273" y="4014387"/>
                <a:ext cx="1600200" cy="60960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클라이언트</a:t>
                </a:r>
              </a:p>
            </p:txBody>
          </p:sp>
          <p:sp>
            <p:nvSpPr>
              <p:cNvPr id="969" name="사각형: 둥근 모서리 968">
                <a:extLst>
                  <a:ext uri="{FF2B5EF4-FFF2-40B4-BE49-F238E27FC236}">
                    <a16:creationId xmlns:a16="http://schemas.microsoft.com/office/drawing/2014/main" id="{70905B88-BB63-C3B5-964C-B305E140E4E0}"/>
                  </a:ext>
                </a:extLst>
              </p:cNvPr>
              <p:cNvSpPr/>
              <p:nvPr/>
            </p:nvSpPr>
            <p:spPr>
              <a:xfrm>
                <a:off x="12845473" y="4014387"/>
                <a:ext cx="1600200" cy="60960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서버</a:t>
                </a:r>
              </a:p>
            </p:txBody>
          </p:sp>
          <p:cxnSp>
            <p:nvCxnSpPr>
              <p:cNvPr id="970" name="직선 연결선 969">
                <a:extLst>
                  <a:ext uri="{FF2B5EF4-FFF2-40B4-BE49-F238E27FC236}">
                    <a16:creationId xmlns:a16="http://schemas.microsoft.com/office/drawing/2014/main" id="{FBF5884E-CF98-47EF-FDC0-82CB88AE5FC6}"/>
                  </a:ext>
                </a:extLst>
              </p:cNvPr>
              <p:cNvCxnSpPr>
                <a:cxnSpLocks/>
                <a:stCxn id="968" idx="2"/>
              </p:cNvCxnSpPr>
              <p:nvPr/>
            </p:nvCxnSpPr>
            <p:spPr>
              <a:xfrm flipH="1">
                <a:off x="11283372" y="4623987"/>
                <a:ext cx="1" cy="434340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1" name="직선 연결선 970">
                <a:extLst>
                  <a:ext uri="{FF2B5EF4-FFF2-40B4-BE49-F238E27FC236}">
                    <a16:creationId xmlns:a16="http://schemas.microsoft.com/office/drawing/2014/main" id="{19F6612A-2214-D61E-411D-1281C6FF4E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645572" y="4623987"/>
                <a:ext cx="1" cy="441960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72" name="그룹 971">
                <a:extLst>
                  <a:ext uri="{FF2B5EF4-FFF2-40B4-BE49-F238E27FC236}">
                    <a16:creationId xmlns:a16="http://schemas.microsoft.com/office/drawing/2014/main" id="{E899C2E5-55F6-8CF7-C621-A43542C227D7}"/>
                  </a:ext>
                </a:extLst>
              </p:cNvPr>
              <p:cNvGrpSpPr/>
              <p:nvPr/>
            </p:nvGrpSpPr>
            <p:grpSpPr>
              <a:xfrm>
                <a:off x="11283371" y="4839887"/>
                <a:ext cx="2362202" cy="393700"/>
                <a:chOff x="1181098" y="4978400"/>
                <a:chExt cx="2362202" cy="393700"/>
              </a:xfrm>
            </p:grpSpPr>
            <p:cxnSp>
              <p:nvCxnSpPr>
                <p:cNvPr id="973" name="직선 화살표 연결선 972">
                  <a:extLst>
                    <a:ext uri="{FF2B5EF4-FFF2-40B4-BE49-F238E27FC236}">
                      <a16:creationId xmlns:a16="http://schemas.microsoft.com/office/drawing/2014/main" id="{0533AA05-482E-77B7-A837-BD8290402A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81100" y="5372100"/>
                  <a:ext cx="23622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5" name="TextBox 974">
                  <a:extLst>
                    <a:ext uri="{FF2B5EF4-FFF2-40B4-BE49-F238E27FC236}">
                      <a16:creationId xmlns:a16="http://schemas.microsoft.com/office/drawing/2014/main" id="{FCFE653E-620F-7F9D-2ED1-37A8A67B220B}"/>
                    </a:ext>
                  </a:extLst>
                </p:cNvPr>
                <p:cNvSpPr txBox="1"/>
                <p:nvPr/>
              </p:nvSpPr>
              <p:spPr>
                <a:xfrm>
                  <a:off x="1181098" y="4978400"/>
                  <a:ext cx="236219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/>
                    <a:t>Request</a:t>
                  </a:r>
                  <a:endParaRPr lang="ko-KR" altLang="en-US" b="1" dirty="0"/>
                </a:p>
              </p:txBody>
            </p:sp>
          </p:grpSp>
          <p:cxnSp>
            <p:nvCxnSpPr>
              <p:cNvPr id="977" name="직선 화살표 연결선 976">
                <a:extLst>
                  <a:ext uri="{FF2B5EF4-FFF2-40B4-BE49-F238E27FC236}">
                    <a16:creationId xmlns:a16="http://schemas.microsoft.com/office/drawing/2014/main" id="{9F4C71EA-9B61-2979-529B-0B6A6A63F2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664622" y="7300592"/>
                <a:ext cx="156210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79" name="그룹 978">
                <a:extLst>
                  <a:ext uri="{FF2B5EF4-FFF2-40B4-BE49-F238E27FC236}">
                    <a16:creationId xmlns:a16="http://schemas.microsoft.com/office/drawing/2014/main" id="{47657EAF-FA0C-8073-6213-CDCCED833790}"/>
                  </a:ext>
                </a:extLst>
              </p:cNvPr>
              <p:cNvGrpSpPr/>
              <p:nvPr/>
            </p:nvGrpSpPr>
            <p:grpSpPr>
              <a:xfrm>
                <a:off x="11283372" y="7647864"/>
                <a:ext cx="2362200" cy="381001"/>
                <a:chOff x="1181099" y="6723618"/>
                <a:chExt cx="2362200" cy="381001"/>
              </a:xfrm>
            </p:grpSpPr>
            <p:cxnSp>
              <p:nvCxnSpPr>
                <p:cNvPr id="986" name="직선 화살표 연결선 985">
                  <a:extLst>
                    <a:ext uri="{FF2B5EF4-FFF2-40B4-BE49-F238E27FC236}">
                      <a16:creationId xmlns:a16="http://schemas.microsoft.com/office/drawing/2014/main" id="{5EC26706-26F3-BE92-14F2-1853B37848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81099" y="6723618"/>
                  <a:ext cx="23622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8" name="TextBox 987">
                  <a:extLst>
                    <a:ext uri="{FF2B5EF4-FFF2-40B4-BE49-F238E27FC236}">
                      <a16:creationId xmlns:a16="http://schemas.microsoft.com/office/drawing/2014/main" id="{ECE55041-B0C4-AF05-7BDB-3BF9AF26E8C6}"/>
                    </a:ext>
                  </a:extLst>
                </p:cNvPr>
                <p:cNvSpPr txBox="1"/>
                <p:nvPr/>
              </p:nvSpPr>
              <p:spPr>
                <a:xfrm>
                  <a:off x="1295400" y="6735287"/>
                  <a:ext cx="224789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/>
                    <a:t>Response(Event)</a:t>
                  </a:r>
                  <a:endParaRPr lang="ko-KR" altLang="en-US" b="1" dirty="0"/>
                </a:p>
              </p:txBody>
            </p:sp>
          </p:grpSp>
          <p:sp>
            <p:nvSpPr>
              <p:cNvPr id="994" name="오른쪽 중괄호 993">
                <a:extLst>
                  <a:ext uri="{FF2B5EF4-FFF2-40B4-BE49-F238E27FC236}">
                    <a16:creationId xmlns:a16="http://schemas.microsoft.com/office/drawing/2014/main" id="{0E7E0FE7-CCEF-77F9-D4C8-17958694D660}"/>
                  </a:ext>
                </a:extLst>
              </p:cNvPr>
              <p:cNvSpPr/>
              <p:nvPr/>
            </p:nvSpPr>
            <p:spPr>
              <a:xfrm>
                <a:off x="13690600" y="5285664"/>
                <a:ext cx="609597" cy="1843318"/>
              </a:xfrm>
              <a:prstGeom prst="rightBrac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96" name="그룹 995">
                <a:extLst>
                  <a:ext uri="{FF2B5EF4-FFF2-40B4-BE49-F238E27FC236}">
                    <a16:creationId xmlns:a16="http://schemas.microsoft.com/office/drawing/2014/main" id="{CC3B301D-22D4-58F8-D7CF-3CED65B52A09}"/>
                  </a:ext>
                </a:extLst>
              </p:cNvPr>
              <p:cNvGrpSpPr/>
              <p:nvPr/>
            </p:nvGrpSpPr>
            <p:grpSpPr>
              <a:xfrm>
                <a:off x="11302420" y="8150091"/>
                <a:ext cx="2362202" cy="393700"/>
                <a:chOff x="1181098" y="4978400"/>
                <a:chExt cx="2362202" cy="393700"/>
              </a:xfrm>
            </p:grpSpPr>
            <p:cxnSp>
              <p:nvCxnSpPr>
                <p:cNvPr id="997" name="직선 화살표 연결선 996">
                  <a:extLst>
                    <a:ext uri="{FF2B5EF4-FFF2-40B4-BE49-F238E27FC236}">
                      <a16:creationId xmlns:a16="http://schemas.microsoft.com/office/drawing/2014/main" id="{8EA35341-D9D5-A1EE-0FA5-E10CBB6E31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81100" y="5372100"/>
                  <a:ext cx="23622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8" name="TextBox 997">
                  <a:extLst>
                    <a:ext uri="{FF2B5EF4-FFF2-40B4-BE49-F238E27FC236}">
                      <a16:creationId xmlns:a16="http://schemas.microsoft.com/office/drawing/2014/main" id="{801B8A04-9A66-B4E7-6257-CE1BB0A6E626}"/>
                    </a:ext>
                  </a:extLst>
                </p:cNvPr>
                <p:cNvSpPr txBox="1"/>
                <p:nvPr/>
              </p:nvSpPr>
              <p:spPr>
                <a:xfrm>
                  <a:off x="1181098" y="4978400"/>
                  <a:ext cx="236219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/>
                    <a:t>Request</a:t>
                  </a:r>
                  <a:endParaRPr lang="ko-KR" altLang="en-US" b="1" dirty="0"/>
                </a:p>
              </p:txBody>
            </p:sp>
          </p:grpSp>
          <p:sp>
            <p:nvSpPr>
              <p:cNvPr id="1004" name="TextBox 1003">
                <a:extLst>
                  <a:ext uri="{FF2B5EF4-FFF2-40B4-BE49-F238E27FC236}">
                    <a16:creationId xmlns:a16="http://schemas.microsoft.com/office/drawing/2014/main" id="{C7C07505-D8C2-D7EB-2695-B1577A1380B8}"/>
                  </a:ext>
                </a:extLst>
              </p:cNvPr>
              <p:cNvSpPr txBox="1"/>
              <p:nvPr/>
            </p:nvSpPr>
            <p:spPr>
              <a:xfrm>
                <a:off x="13429672" y="9052884"/>
                <a:ext cx="1371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…</a:t>
                </a:r>
                <a:endParaRPr lang="ko-KR" altLang="en-US" b="1" dirty="0"/>
              </a:p>
            </p:txBody>
          </p:sp>
          <p:sp>
            <p:nvSpPr>
              <p:cNvPr id="1005" name="TextBox 1004">
                <a:extLst>
                  <a:ext uri="{FF2B5EF4-FFF2-40B4-BE49-F238E27FC236}">
                    <a16:creationId xmlns:a16="http://schemas.microsoft.com/office/drawing/2014/main" id="{9762C2FC-4665-D600-71C7-A2D6B1082A89}"/>
                  </a:ext>
                </a:extLst>
              </p:cNvPr>
              <p:cNvSpPr txBox="1"/>
              <p:nvPr/>
            </p:nvSpPr>
            <p:spPr>
              <a:xfrm>
                <a:off x="11709400" y="9476664"/>
                <a:ext cx="1905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Long Polling</a:t>
                </a:r>
                <a:endParaRPr lang="ko-KR" altLang="en-US" b="1" dirty="0"/>
              </a:p>
            </p:txBody>
          </p:sp>
        </p:grpSp>
      </p:grpSp>
      <p:sp>
        <p:nvSpPr>
          <p:cNvPr id="1006" name="TextBox 1005">
            <a:extLst>
              <a:ext uri="{FF2B5EF4-FFF2-40B4-BE49-F238E27FC236}">
                <a16:creationId xmlns:a16="http://schemas.microsoft.com/office/drawing/2014/main" id="{EC4651D6-26F6-47BC-D08C-C3657F194AE2}"/>
              </a:ext>
            </a:extLst>
          </p:cNvPr>
          <p:cNvSpPr txBox="1"/>
          <p:nvPr/>
        </p:nvSpPr>
        <p:spPr>
          <a:xfrm>
            <a:off x="5256074" y="4152900"/>
            <a:ext cx="40385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클라이언트가 서버에게 계속</a:t>
            </a:r>
            <a:endParaRPr lang="en-US" altLang="ko-KR" b="1" dirty="0"/>
          </a:p>
          <a:p>
            <a:r>
              <a:rPr lang="ko-KR" altLang="en-US" b="1" dirty="0"/>
              <a:t>데이터를 요청하는 방식</a:t>
            </a:r>
            <a:endParaRPr lang="en-US" altLang="ko-KR" b="1" dirty="0"/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불필요한 요청 발생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클라이언트 측에서 실시간 정도의 빠른 응답을 기대하기 어렵다</a:t>
            </a:r>
            <a:endParaRPr lang="en-US" altLang="ko-KR" dirty="0"/>
          </a:p>
          <a:p>
            <a:endParaRPr lang="ko-KR" altLang="en-US" b="1" dirty="0"/>
          </a:p>
        </p:txBody>
      </p:sp>
      <p:sp>
        <p:nvSpPr>
          <p:cNvPr id="1009" name="TextBox 1008">
            <a:extLst>
              <a:ext uri="{FF2B5EF4-FFF2-40B4-BE49-F238E27FC236}">
                <a16:creationId xmlns:a16="http://schemas.microsoft.com/office/drawing/2014/main" id="{F06C0F0D-F197-6750-4CAB-CE1FC504FDB9}"/>
              </a:ext>
            </a:extLst>
          </p:cNvPr>
          <p:cNvSpPr txBox="1"/>
          <p:nvPr/>
        </p:nvSpPr>
        <p:spPr>
          <a:xfrm>
            <a:off x="14030622" y="4152900"/>
            <a:ext cx="40385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서버에서 일정 시간 동안 연결을 </a:t>
            </a:r>
            <a:endParaRPr lang="en-US" altLang="ko-KR" b="1" dirty="0"/>
          </a:p>
          <a:p>
            <a:r>
              <a:rPr lang="ko-KR" altLang="en-US" b="1" dirty="0"/>
              <a:t>열어두는 방식</a:t>
            </a:r>
            <a:endParaRPr lang="en-US" altLang="ko-KR" b="1" dirty="0"/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Polling </a:t>
            </a:r>
            <a:r>
              <a:rPr lang="ko-KR" altLang="en-US" dirty="0"/>
              <a:t>에 비해 효율적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그러나 메시지 양 자체가 많다면 큰 성능 향상은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552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F1CAC3-3AEE-6FBB-50D6-C29DCCC4EAD6}"/>
              </a:ext>
            </a:extLst>
          </p:cNvPr>
          <p:cNvSpPr txBox="1"/>
          <p:nvPr/>
        </p:nvSpPr>
        <p:spPr>
          <a:xfrm>
            <a:off x="228600" y="1028700"/>
            <a:ext cx="125499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WebSocket </a:t>
            </a:r>
            <a:r>
              <a:rPr lang="ko-KR" altLang="en-US" sz="6600" b="1" dirty="0"/>
              <a:t>동작 과정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30637CCB-DA9F-572D-0BCF-C9BF9E6CF1C5}"/>
              </a:ext>
            </a:extLst>
          </p:cNvPr>
          <p:cNvGrpSpPr/>
          <p:nvPr/>
        </p:nvGrpSpPr>
        <p:grpSpPr>
          <a:xfrm>
            <a:off x="5269585" y="3313685"/>
            <a:ext cx="7748830" cy="5952235"/>
            <a:chOff x="4190998" y="3306065"/>
            <a:chExt cx="7748830" cy="595223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0DED359-233C-D253-9FA5-003403E7D112}"/>
                </a:ext>
              </a:extLst>
            </p:cNvPr>
            <p:cNvGrpSpPr/>
            <p:nvPr/>
          </p:nvGrpSpPr>
          <p:grpSpPr>
            <a:xfrm>
              <a:off x="4190998" y="3306065"/>
              <a:ext cx="7069142" cy="5952235"/>
              <a:chOff x="10483273" y="4005752"/>
              <a:chExt cx="3552817" cy="5952235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5ED90943-F60F-2DDC-EEF3-826E2AD4E168}"/>
                  </a:ext>
                </a:extLst>
              </p:cNvPr>
              <p:cNvSpPr/>
              <p:nvPr/>
            </p:nvSpPr>
            <p:spPr>
              <a:xfrm>
                <a:off x="10483273" y="4014387"/>
                <a:ext cx="800098" cy="60960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클라이언트</a:t>
                </a:r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453B7C5D-0FF2-0C91-08F9-9810E0141D5B}"/>
                  </a:ext>
                </a:extLst>
              </p:cNvPr>
              <p:cNvSpPr/>
              <p:nvPr/>
            </p:nvSpPr>
            <p:spPr>
              <a:xfrm>
                <a:off x="13255039" y="4005752"/>
                <a:ext cx="781051" cy="60960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서버</a:t>
                </a:r>
              </a:p>
            </p:txBody>
          </p: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9CE52436-1888-A394-0446-F8E91C3B840E}"/>
                  </a:ext>
                </a:extLst>
              </p:cNvPr>
              <p:cNvCxnSpPr>
                <a:cxnSpLocks/>
                <a:stCxn id="13" idx="2"/>
              </p:cNvCxnSpPr>
              <p:nvPr/>
            </p:nvCxnSpPr>
            <p:spPr>
              <a:xfrm>
                <a:off x="10883322" y="4623987"/>
                <a:ext cx="11623" cy="518160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AA3E5BB3-57A9-32C5-90FC-EB7405915F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45573" y="4623987"/>
                <a:ext cx="40219" cy="533400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95C947D2-FCEB-11B3-F5E6-57B767349138}"/>
                  </a:ext>
                </a:extLst>
              </p:cNvPr>
              <p:cNvGrpSpPr/>
              <p:nvPr/>
            </p:nvGrpSpPr>
            <p:grpSpPr>
              <a:xfrm>
                <a:off x="10883322" y="4839887"/>
                <a:ext cx="2762244" cy="445777"/>
                <a:chOff x="781049" y="4978400"/>
                <a:chExt cx="2762244" cy="445777"/>
              </a:xfrm>
            </p:grpSpPr>
            <p:cxnSp>
              <p:nvCxnSpPr>
                <p:cNvPr id="30" name="직선 화살표 연결선 29">
                  <a:extLst>
                    <a:ext uri="{FF2B5EF4-FFF2-40B4-BE49-F238E27FC236}">
                      <a16:creationId xmlns:a16="http://schemas.microsoft.com/office/drawing/2014/main" id="{4ADC558E-96D1-8B7C-4470-6C658752FE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7153" y="5404781"/>
                  <a:ext cx="2527581" cy="19396"/>
                </a:xfrm>
                <a:prstGeom prst="straightConnector1">
                  <a:avLst/>
                </a:prstGeom>
                <a:ln w="381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75AA9ED-C2B7-526E-254C-DBFEA63FC083}"/>
                    </a:ext>
                  </a:extLst>
                </p:cNvPr>
                <p:cNvSpPr txBox="1"/>
                <p:nvPr/>
              </p:nvSpPr>
              <p:spPr>
                <a:xfrm>
                  <a:off x="781049" y="4978400"/>
                  <a:ext cx="27622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dirty="0"/>
                    <a:t>WebSocket </a:t>
                  </a:r>
                  <a:r>
                    <a:rPr lang="ko-KR" altLang="en-US" sz="1600" b="1" dirty="0"/>
                    <a:t>프로토콜로 전환 </a:t>
                  </a:r>
                  <a:r>
                    <a:rPr lang="ko-KR" altLang="en-US" sz="1600" b="1" dirty="0" err="1"/>
                    <a:t>할래</a:t>
                  </a:r>
                  <a:r>
                    <a:rPr lang="ko-KR" altLang="en-US" sz="1600" b="1" dirty="0"/>
                    <a:t> </a:t>
                  </a:r>
                  <a:r>
                    <a:rPr lang="en-US" altLang="ko-KR" sz="1600" b="1" dirty="0"/>
                    <a:t>? (HTTP Upgrade)</a:t>
                  </a:r>
                  <a:endParaRPr lang="ko-KR" altLang="en-US" sz="1600" b="1" dirty="0"/>
                </a:p>
              </p:txBody>
            </p:sp>
          </p:grpSp>
        </p:grpSp>
        <p:cxnSp>
          <p:nvCxnSpPr>
            <p:cNvPr id="2054" name="직선 화살표 연결선 2053">
              <a:extLst>
                <a:ext uri="{FF2B5EF4-FFF2-40B4-BE49-F238E27FC236}">
                  <a16:creationId xmlns:a16="http://schemas.microsoft.com/office/drawing/2014/main" id="{6D4EA245-53C0-3B35-AF89-8B387D25EC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57799" y="5219700"/>
              <a:ext cx="5029201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5" name="TextBox 2054">
              <a:extLst>
                <a:ext uri="{FF2B5EF4-FFF2-40B4-BE49-F238E27FC236}">
                  <a16:creationId xmlns:a16="http://schemas.microsoft.com/office/drawing/2014/main" id="{DE85E9D1-E97E-10CC-7F8A-9CEC9C96EE0D}"/>
                </a:ext>
              </a:extLst>
            </p:cNvPr>
            <p:cNvSpPr txBox="1"/>
            <p:nvPr/>
          </p:nvSpPr>
          <p:spPr>
            <a:xfrm>
              <a:off x="5031799" y="4700113"/>
              <a:ext cx="54961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err="1">
                  <a:solidFill>
                    <a:srgbClr val="FFC000"/>
                  </a:solidFill>
                </a:rPr>
                <a:t>HandShake</a:t>
              </a:r>
              <a:endParaRPr lang="ko-KR" altLang="en-US" sz="2000" b="1" dirty="0">
                <a:solidFill>
                  <a:srgbClr val="FFC000"/>
                </a:solidFill>
              </a:endParaRPr>
            </a:p>
          </p:txBody>
        </p:sp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B0447064-BB0E-5447-ECF1-E52AE2543EE1}"/>
                </a:ext>
              </a:extLst>
            </p:cNvPr>
            <p:cNvSpPr txBox="1"/>
            <p:nvPr/>
          </p:nvSpPr>
          <p:spPr>
            <a:xfrm>
              <a:off x="5001319" y="5329110"/>
              <a:ext cx="54961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/>
                <a:t>OK, </a:t>
              </a:r>
              <a:r>
                <a:rPr lang="ko-KR" altLang="en-US" sz="1600" b="1" dirty="0"/>
                <a:t>이제부터 </a:t>
              </a:r>
              <a:r>
                <a:rPr lang="en-US" altLang="ko-KR" sz="1600" b="1" dirty="0"/>
                <a:t>WebSocket </a:t>
              </a:r>
              <a:r>
                <a:rPr lang="ko-KR" altLang="en-US" sz="1600" b="1" dirty="0"/>
                <a:t>프로토콜로 전환한다 </a:t>
              </a:r>
              <a:r>
                <a:rPr lang="en-US" altLang="ko-KR" sz="1600" b="1" dirty="0"/>
                <a:t>(Status 101)</a:t>
              </a:r>
              <a:endParaRPr lang="ko-KR" altLang="en-US" sz="1600" b="1" dirty="0"/>
            </a:p>
          </p:txBody>
        </p:sp>
        <p:cxnSp>
          <p:nvCxnSpPr>
            <p:cNvPr id="2073" name="직선 화살표 연결선 2072">
              <a:extLst>
                <a:ext uri="{FF2B5EF4-FFF2-40B4-BE49-F238E27FC236}">
                  <a16:creationId xmlns:a16="http://schemas.microsoft.com/office/drawing/2014/main" id="{C10F231E-0808-FAC2-59C6-BEFFFA3FFD41}"/>
                </a:ext>
              </a:extLst>
            </p:cNvPr>
            <p:cNvCxnSpPr>
              <a:cxnSpLocks/>
            </p:cNvCxnSpPr>
            <p:nvPr/>
          </p:nvCxnSpPr>
          <p:spPr>
            <a:xfrm>
              <a:off x="5354572" y="6515100"/>
              <a:ext cx="4983443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4" name="직선 화살표 연결선 2073">
              <a:extLst>
                <a:ext uri="{FF2B5EF4-FFF2-40B4-BE49-F238E27FC236}">
                  <a16:creationId xmlns:a16="http://schemas.microsoft.com/office/drawing/2014/main" id="{C64B0959-266E-D50F-6D65-2BB0B386B3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8903" y="7124700"/>
              <a:ext cx="4958097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5" name="TextBox 2074">
              <a:extLst>
                <a:ext uri="{FF2B5EF4-FFF2-40B4-BE49-F238E27FC236}">
                  <a16:creationId xmlns:a16="http://schemas.microsoft.com/office/drawing/2014/main" id="{4EA11A2E-5DCB-3E1B-5AC0-EA4DFE93FEA5}"/>
                </a:ext>
              </a:extLst>
            </p:cNvPr>
            <p:cNvSpPr txBox="1"/>
            <p:nvPr/>
          </p:nvSpPr>
          <p:spPr>
            <a:xfrm>
              <a:off x="5018920" y="6591300"/>
              <a:ext cx="549611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0B050"/>
                  </a:solidFill>
                </a:rPr>
                <a:t>양방향 통신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F3C3DA6-EADF-2006-F7D7-E6DC5006C89C}"/>
                </a:ext>
              </a:extLst>
            </p:cNvPr>
            <p:cNvSpPr txBox="1"/>
            <p:nvPr/>
          </p:nvSpPr>
          <p:spPr>
            <a:xfrm>
              <a:off x="5257798" y="6149322"/>
              <a:ext cx="23672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WebSocket Frame</a:t>
              </a:r>
              <a:endParaRPr lang="ko-KR" altLang="en-US" sz="16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466BA55-6217-0773-C344-EE0F607605F1}"/>
                </a:ext>
              </a:extLst>
            </p:cNvPr>
            <p:cNvSpPr txBox="1"/>
            <p:nvPr/>
          </p:nvSpPr>
          <p:spPr>
            <a:xfrm>
              <a:off x="8458200" y="7150663"/>
              <a:ext cx="23672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WebSocket Frame</a:t>
              </a:r>
              <a:endParaRPr lang="ko-KR" altLang="en-US" sz="16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814E45C-9A37-E12C-FA87-E74856CBBD29}"/>
                </a:ext>
              </a:extLst>
            </p:cNvPr>
            <p:cNvSpPr txBox="1"/>
            <p:nvPr/>
          </p:nvSpPr>
          <p:spPr>
            <a:xfrm>
              <a:off x="10623139" y="4774829"/>
              <a:ext cx="1114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/>
                <a:t>연결 시작됨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6EC1763-FD5F-BCAA-CAC2-6D34BF0904CD}"/>
                </a:ext>
              </a:extLst>
            </p:cNvPr>
            <p:cNvSpPr txBox="1"/>
            <p:nvPr/>
          </p:nvSpPr>
          <p:spPr>
            <a:xfrm>
              <a:off x="10663994" y="6685126"/>
              <a:ext cx="1114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/>
                <a:t>통신</a:t>
              </a: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0425C9E3-0E6C-CF40-55F0-23CF13AA4A5D}"/>
                </a:ext>
              </a:extLst>
            </p:cNvPr>
            <p:cNvCxnSpPr>
              <a:cxnSpLocks/>
            </p:cNvCxnSpPr>
            <p:nvPr/>
          </p:nvCxnSpPr>
          <p:spPr>
            <a:xfrm>
              <a:off x="5328903" y="8191500"/>
              <a:ext cx="4983443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F4FFAC4-43B1-6BE6-F64B-8111947537AA}"/>
                </a:ext>
              </a:extLst>
            </p:cNvPr>
            <p:cNvSpPr txBox="1"/>
            <p:nvPr/>
          </p:nvSpPr>
          <p:spPr>
            <a:xfrm>
              <a:off x="5273038" y="7809676"/>
              <a:ext cx="2595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Close( or Close response)</a:t>
              </a:r>
              <a:endParaRPr lang="ko-KR" altLang="en-US" sz="16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2AD34B4-7F45-03BA-75A6-C02A8BDE214E}"/>
                </a:ext>
              </a:extLst>
            </p:cNvPr>
            <p:cNvSpPr txBox="1"/>
            <p:nvPr/>
          </p:nvSpPr>
          <p:spPr>
            <a:xfrm>
              <a:off x="5024179" y="8307483"/>
              <a:ext cx="549611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7030A0"/>
                  </a:solidFill>
                </a:rPr>
                <a:t>한쪽에서 통신 종료 요청</a:t>
              </a: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2A443A32-1F7F-68F5-3FF0-9318861E7E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4000" y="8801100"/>
              <a:ext cx="4983443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EDD496E-4741-AF7B-E073-94D045097D60}"/>
                </a:ext>
              </a:extLst>
            </p:cNvPr>
            <p:cNvSpPr txBox="1"/>
            <p:nvPr/>
          </p:nvSpPr>
          <p:spPr>
            <a:xfrm>
              <a:off x="7902336" y="8801100"/>
              <a:ext cx="2595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Close( or Close response)</a:t>
              </a:r>
              <a:endParaRPr lang="ko-KR" altLang="en-US" sz="16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EBE184E-FAFB-FF8E-B91A-1EFBC22B2793}"/>
                </a:ext>
              </a:extLst>
            </p:cNvPr>
            <p:cNvSpPr txBox="1"/>
            <p:nvPr/>
          </p:nvSpPr>
          <p:spPr>
            <a:xfrm>
              <a:off x="10825495" y="8354041"/>
              <a:ext cx="1114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/>
                <a:t>연결 닫힘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7768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5F308A-55BB-E756-DB50-57519FDE5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53D17F13-BC9B-B0B4-BE50-4882FDE4CCF7}"/>
              </a:ext>
            </a:extLst>
          </p:cNvPr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690F5F76-6EEA-D05A-9603-A1D87127C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2D134AB9-E6C8-B230-02AC-144D52128632}"/>
              </a:ext>
            </a:extLst>
          </p:cNvPr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070E3F9A-572B-F9ED-51E0-3ADCF9459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210E4DE-5DB7-256D-74D7-45C38B682038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/>
              <a:t>초기 요청은 </a:t>
            </a:r>
            <a:r>
              <a:rPr lang="en-US" altLang="ko-KR" sz="6600" b="1" dirty="0"/>
              <a:t>HTTP</a:t>
            </a:r>
            <a:r>
              <a:rPr lang="ko-KR" altLang="en-US" sz="6600" b="1" dirty="0"/>
              <a:t>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D56F87-2118-F530-5E76-3BE960F4A57B}"/>
              </a:ext>
            </a:extLst>
          </p:cNvPr>
          <p:cNvSpPr txBox="1"/>
          <p:nvPr/>
        </p:nvSpPr>
        <p:spPr>
          <a:xfrm>
            <a:off x="9366738" y="9083219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Context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CD6F8A-C0DD-152F-185D-CFE26CF8A388}"/>
              </a:ext>
            </a:extLst>
          </p:cNvPr>
          <p:cNvSpPr txBox="1"/>
          <p:nvPr/>
        </p:nvSpPr>
        <p:spPr>
          <a:xfrm>
            <a:off x="172507" y="2781300"/>
            <a:ext cx="101144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연결을 시작할 때 보내는 요청은 </a:t>
            </a:r>
            <a:r>
              <a:rPr lang="en-US" altLang="ko-KR" sz="4800" b="1" dirty="0"/>
              <a:t>HTTP</a:t>
            </a:r>
            <a:r>
              <a:rPr lang="ko-KR" altLang="en-US" sz="4800" b="1" dirty="0"/>
              <a:t>다</a:t>
            </a: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AFDEA32A-F413-9F88-B50E-EB24A9F8A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771" y="4511649"/>
            <a:ext cx="6324600" cy="2446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22852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45649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84B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84BC"/>
                </a:solidFill>
                <a:effectLst/>
                <a:latin typeface="Consolas" panose="020B0609020204030204" pitchFamily="49" charset="0"/>
              </a:rPr>
              <a:t>chat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45649"/>
                </a:solidFill>
                <a:effectLst/>
                <a:latin typeface="Consolas" panose="020B0609020204030204" pitchFamily="49" charset="0"/>
              </a:rPr>
              <a:t>HTTP/1.1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383A42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626A4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: server.example.com 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383A42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626A4"/>
                </a:solidFill>
                <a:effectLst/>
                <a:latin typeface="Consolas" panose="020B0609020204030204" pitchFamily="49" charset="0"/>
              </a:rPr>
              <a:t>Upgrade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websocket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383A42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626A4"/>
                </a:solidFill>
                <a:effectLst/>
                <a:latin typeface="Consolas" panose="020B0609020204030204" pitchFamily="49" charset="0"/>
              </a:rPr>
              <a:t>Connection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Upgrade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383A42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626A4"/>
                </a:solidFill>
                <a:effectLst/>
                <a:latin typeface="Consolas" panose="020B0609020204030204" pitchFamily="49" charset="0"/>
              </a:rPr>
              <a:t>Sec-WebSocket-Key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: x3JJHMbDL1EzLkh9GBhXDw== 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383A42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626A4"/>
                </a:solidFill>
                <a:effectLst/>
                <a:latin typeface="Consolas" panose="020B0609020204030204" pitchFamily="49" charset="0"/>
              </a:rPr>
              <a:t>Sec-WebSocket-Protocol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chat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superchat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383A42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626A4"/>
                </a:solidFill>
                <a:effectLst/>
                <a:latin typeface="Consolas" panose="020B0609020204030204" pitchFamily="49" charset="0"/>
              </a:rPr>
              <a:t>Sec-WebSocket-Version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: 13 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383A42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626A4"/>
                </a:solidFill>
                <a:effectLst/>
                <a:latin typeface="Consolas" panose="020B0609020204030204" pitchFamily="49" charset="0"/>
              </a:rPr>
              <a:t>Origin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: http://example.com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A0E3FC-1B6C-F4E7-6825-60CE3F5E8A17}"/>
              </a:ext>
            </a:extLst>
          </p:cNvPr>
          <p:cNvSpPr txBox="1"/>
          <p:nvPr/>
        </p:nvSpPr>
        <p:spPr>
          <a:xfrm>
            <a:off x="1600200" y="7277100"/>
            <a:ext cx="594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클라이언트가 보낸 요청의 </a:t>
            </a:r>
            <a:r>
              <a:rPr lang="en-US" altLang="ko-KR" sz="2400" dirty="0" err="1"/>
              <a:t>Hedaer</a:t>
            </a:r>
            <a:endParaRPr lang="ko-KR" altLang="en-US" sz="2400" dirty="0"/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73162410-5646-3AB6-EE6E-745402CF0E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0" y="4927147"/>
            <a:ext cx="6553200" cy="1615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22852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45649"/>
                </a:solidFill>
                <a:effectLst/>
                <a:latin typeface="Consolas" panose="020B0609020204030204" pitchFamily="49" charset="0"/>
              </a:rPr>
              <a:t>HTTP/1.1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B76B01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Switching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Protocols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383A42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626A4"/>
                </a:solidFill>
                <a:effectLst/>
                <a:latin typeface="Consolas" panose="020B0609020204030204" pitchFamily="49" charset="0"/>
              </a:rPr>
              <a:t>Upgrade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websocket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383A42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626A4"/>
                </a:solidFill>
                <a:effectLst/>
                <a:latin typeface="Consolas" panose="020B0609020204030204" pitchFamily="49" charset="0"/>
              </a:rPr>
              <a:t>Connection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Upgrade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383A42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626A4"/>
                </a:solidFill>
                <a:effectLst/>
                <a:latin typeface="Consolas" panose="020B0609020204030204" pitchFamily="49" charset="0"/>
              </a:rPr>
              <a:t>Sec-WebSocket-Accept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: HSmrc0sMlYUkAGmm5OPpG2HaGWk= 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383A42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626A4"/>
                </a:solidFill>
                <a:effectLst/>
                <a:latin typeface="Consolas" panose="020B0609020204030204" pitchFamily="49" charset="0"/>
              </a:rPr>
              <a:t>Sec-WebSocket-Protocol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chat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A39B3F-6856-9B2D-6F80-464F83804375}"/>
              </a:ext>
            </a:extLst>
          </p:cNvPr>
          <p:cNvSpPr txBox="1"/>
          <p:nvPr/>
        </p:nvSpPr>
        <p:spPr>
          <a:xfrm>
            <a:off x="11081238" y="7277100"/>
            <a:ext cx="594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서버가</a:t>
            </a:r>
            <a:r>
              <a:rPr lang="en-US" altLang="ko-KR" sz="2400" dirty="0"/>
              <a:t> </a:t>
            </a:r>
            <a:r>
              <a:rPr lang="ko-KR" altLang="en-US" sz="2400" dirty="0"/>
              <a:t>보낸 응답의 </a:t>
            </a:r>
            <a:r>
              <a:rPr lang="en-US" altLang="ko-KR" sz="2400" dirty="0"/>
              <a:t>Header</a:t>
            </a:r>
            <a:endParaRPr lang="ko-KR" alt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977509-7343-0030-F529-947C0511CE6F}"/>
              </a:ext>
            </a:extLst>
          </p:cNvPr>
          <p:cNvSpPr txBox="1"/>
          <p:nvPr/>
        </p:nvSpPr>
        <p:spPr>
          <a:xfrm>
            <a:off x="6400800" y="4927147"/>
            <a:ext cx="3200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프로토콜을 전환하기 위해</a:t>
            </a:r>
            <a:endParaRPr lang="en-US" altLang="ko-KR" dirty="0"/>
          </a:p>
          <a:p>
            <a:r>
              <a:rPr lang="ko-KR" altLang="en-US" dirty="0"/>
              <a:t>사용하는 헤더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값이 없거나 다른 값이면</a:t>
            </a:r>
            <a:endParaRPr lang="en-US" altLang="ko-KR" dirty="0"/>
          </a:p>
          <a:p>
            <a:r>
              <a:rPr lang="en-US" altLang="ko-KR" dirty="0"/>
              <a:t>cross-protocol attack </a:t>
            </a:r>
            <a:r>
              <a:rPr lang="ko-KR" altLang="en-US" dirty="0"/>
              <a:t>으로</a:t>
            </a:r>
            <a:endParaRPr lang="en-US" altLang="ko-KR" dirty="0"/>
          </a:p>
          <a:p>
            <a:r>
              <a:rPr lang="ko-KR" altLang="en-US" dirty="0"/>
              <a:t>간주하여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접속을 중단시킴</a:t>
            </a:r>
            <a:endParaRPr lang="en-US" altLang="ko-KR" dirty="0"/>
          </a:p>
          <a:p>
            <a:endParaRPr lang="ko-KR" altLang="en-US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80E101D-11F9-B903-CCE1-4ECD1D2A9699}"/>
              </a:ext>
            </a:extLst>
          </p:cNvPr>
          <p:cNvCxnSpPr/>
          <p:nvPr/>
        </p:nvCxnSpPr>
        <p:spPr>
          <a:xfrm>
            <a:off x="3200400" y="5219700"/>
            <a:ext cx="29718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831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5F308A-55BB-E756-DB50-57519FDE5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53D17F13-BC9B-B0B4-BE50-4882FDE4CCF7}"/>
              </a:ext>
            </a:extLst>
          </p:cNvPr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690F5F76-6EEA-D05A-9603-A1D87127C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2D134AB9-E6C8-B230-02AC-144D52128632}"/>
              </a:ext>
            </a:extLst>
          </p:cNvPr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070E3F9A-572B-F9ED-51E0-3ADCF9459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210E4DE-5DB7-256D-74D7-45C38B682038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Socket.io</a:t>
            </a:r>
            <a:endParaRPr lang="ko-KR" altLang="en-US" sz="66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D56F87-2118-F530-5E76-3BE960F4A57B}"/>
              </a:ext>
            </a:extLst>
          </p:cNvPr>
          <p:cNvSpPr txBox="1"/>
          <p:nvPr/>
        </p:nvSpPr>
        <p:spPr>
          <a:xfrm>
            <a:off x="9366738" y="9083219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Context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CD6F8A-C0DD-152F-185D-CFE26CF8A388}"/>
              </a:ext>
            </a:extLst>
          </p:cNvPr>
          <p:cNvSpPr txBox="1"/>
          <p:nvPr/>
        </p:nvSpPr>
        <p:spPr>
          <a:xfrm>
            <a:off x="172507" y="2781300"/>
            <a:ext cx="101144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/>
              <a:t>WebSocket</a:t>
            </a:r>
            <a:r>
              <a:rPr lang="ko-KR" altLang="en-US" sz="4800" b="1" dirty="0"/>
              <a:t> 쉽게 쓰도록 도와주는 라이브러리</a:t>
            </a:r>
            <a:endParaRPr lang="en-US" altLang="ko-KR" sz="4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54EDE4-B1AC-DBD0-3F6A-6B68953E20E7}"/>
              </a:ext>
            </a:extLst>
          </p:cNvPr>
          <p:cNvSpPr txBox="1"/>
          <p:nvPr/>
        </p:nvSpPr>
        <p:spPr>
          <a:xfrm>
            <a:off x="304800" y="4832063"/>
            <a:ext cx="632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dirty="0"/>
              <a:t>쉬운 사용법</a:t>
            </a:r>
            <a:endParaRPr lang="en-US" altLang="ko-KR" sz="2400" dirty="0"/>
          </a:p>
          <a:p>
            <a:pPr marL="285750" indent="-285750">
              <a:buFontTx/>
              <a:buChar char="-"/>
            </a:pP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ko-KR" altLang="en-US" sz="2400" dirty="0"/>
              <a:t> </a:t>
            </a:r>
            <a:r>
              <a:rPr lang="en-US" altLang="ko-KR" sz="2400" dirty="0"/>
              <a:t>HTML5 </a:t>
            </a:r>
            <a:r>
              <a:rPr lang="ko-KR" altLang="en-US" sz="2400" dirty="0"/>
              <a:t>이전 버전의 웹에서도 </a:t>
            </a:r>
            <a:r>
              <a:rPr lang="ko-KR" altLang="en-US" sz="2400" dirty="0" err="1"/>
              <a:t>웹소켓</a:t>
            </a:r>
            <a:r>
              <a:rPr lang="ko-KR" altLang="en-US" sz="2400" dirty="0"/>
              <a:t> 사용 가능</a:t>
            </a:r>
          </a:p>
        </p:txBody>
      </p:sp>
      <p:pic>
        <p:nvPicPr>
          <p:cNvPr id="6146" name="Picture 2" descr="Socket.IO - Wikipedia">
            <a:extLst>
              <a:ext uri="{FF2B5EF4-FFF2-40B4-BE49-F238E27FC236}">
                <a16:creationId xmlns:a16="http://schemas.microsoft.com/office/drawing/2014/main" id="{341E07CB-EDA3-A419-DF16-A8D3E269A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8200" y="4627751"/>
            <a:ext cx="46863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213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5F308A-55BB-E756-DB50-57519FDE5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8" name="그림 7177">
            <a:extLst>
              <a:ext uri="{FF2B5EF4-FFF2-40B4-BE49-F238E27FC236}">
                <a16:creationId xmlns:a16="http://schemas.microsoft.com/office/drawing/2014/main" id="{60D0161C-7DE1-8793-72E3-CC3B360BF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846" y="3502731"/>
            <a:ext cx="5778554" cy="4917369"/>
          </a:xfrm>
          <a:prstGeom prst="rect">
            <a:avLst/>
          </a:prstGeom>
        </p:spPr>
      </p:pic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53D17F13-BC9B-B0B4-BE50-4882FDE4CCF7}"/>
              </a:ext>
            </a:extLst>
          </p:cNvPr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690F5F76-6EEA-D05A-9603-A1D87127C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2D134AB9-E6C8-B230-02AC-144D52128632}"/>
              </a:ext>
            </a:extLst>
          </p:cNvPr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070E3F9A-572B-F9ED-51E0-3ADCF9459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835C2D1-C6A4-D045-EE63-CD30157F92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674713"/>
            <a:ext cx="3842742" cy="7787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ABF512-1399-7B80-4F60-1282A896490F}"/>
              </a:ext>
            </a:extLst>
          </p:cNvPr>
          <p:cNvSpPr txBox="1"/>
          <p:nvPr/>
        </p:nvSpPr>
        <p:spPr>
          <a:xfrm>
            <a:off x="1981200" y="6711963"/>
            <a:ext cx="1341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폴더 생성</a:t>
            </a:r>
          </a:p>
        </p:txBody>
      </p:sp>
      <p:pic>
        <p:nvPicPr>
          <p:cNvPr id="7170" name="Picture 2" descr="리액트 (자바스크립트 라이브러리) - 위키백과, 우리 모두의 백과사전">
            <a:extLst>
              <a:ext uri="{FF2B5EF4-FFF2-40B4-BE49-F238E27FC236}">
                <a16:creationId xmlns:a16="http://schemas.microsoft.com/office/drawing/2014/main" id="{B17FC49F-B56C-D578-DDE2-16CA2F11C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27" y="2649799"/>
            <a:ext cx="1941946" cy="168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7A9187B-DC9E-FD8F-5BE5-45D14DCBC4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7687" y="5667820"/>
            <a:ext cx="4519052" cy="396274"/>
          </a:xfrm>
          <a:prstGeom prst="rect">
            <a:avLst/>
          </a:prstGeom>
        </p:spPr>
      </p:pic>
      <p:pic>
        <p:nvPicPr>
          <p:cNvPr id="7174" name="Picture 6" descr="Express 란? 🚀🤔">
            <a:extLst>
              <a:ext uri="{FF2B5EF4-FFF2-40B4-BE49-F238E27FC236}">
                <a16:creationId xmlns:a16="http://schemas.microsoft.com/office/drawing/2014/main" id="{DFEB1DA2-F318-F14C-69CF-4538171FF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727482"/>
            <a:ext cx="4143375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C731B89-2CCA-3A70-7CE3-4D561C20A6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47687" y="6154441"/>
            <a:ext cx="4519052" cy="43437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13D4E0E-50E7-0C2F-6476-EA429342B47B}"/>
              </a:ext>
            </a:extLst>
          </p:cNvPr>
          <p:cNvSpPr txBox="1"/>
          <p:nvPr/>
        </p:nvSpPr>
        <p:spPr>
          <a:xfrm>
            <a:off x="11096627" y="3009900"/>
            <a:ext cx="1820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server.js</a:t>
            </a:r>
            <a:endParaRPr lang="ko-KR" altLang="en-US" sz="2400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6A2149C-F629-EA3A-D570-8A045E6F8FF9}"/>
              </a:ext>
            </a:extLst>
          </p:cNvPr>
          <p:cNvCxnSpPr>
            <a:cxnSpLocks/>
          </p:cNvCxnSpPr>
          <p:nvPr/>
        </p:nvCxnSpPr>
        <p:spPr>
          <a:xfrm>
            <a:off x="11730834" y="5448300"/>
            <a:ext cx="21411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171E7F7-2A9B-A267-9EDF-AE956697C34F}"/>
              </a:ext>
            </a:extLst>
          </p:cNvPr>
          <p:cNvCxnSpPr>
            <a:cxnSpLocks/>
          </p:cNvCxnSpPr>
          <p:nvPr/>
        </p:nvCxnSpPr>
        <p:spPr>
          <a:xfrm>
            <a:off x="11801274" y="6942795"/>
            <a:ext cx="19147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D351D9C-9EC0-A1B0-618C-7F6D12BED708}"/>
              </a:ext>
            </a:extLst>
          </p:cNvPr>
          <p:cNvSpPr/>
          <p:nvPr/>
        </p:nvSpPr>
        <p:spPr>
          <a:xfrm>
            <a:off x="13871991" y="6594854"/>
            <a:ext cx="990600" cy="347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cxnSp>
        <p:nvCxnSpPr>
          <p:cNvPr id="7169" name="직선 화살표 연결선 7168">
            <a:extLst>
              <a:ext uri="{FF2B5EF4-FFF2-40B4-BE49-F238E27FC236}">
                <a16:creationId xmlns:a16="http://schemas.microsoft.com/office/drawing/2014/main" id="{66E1A0C0-8D88-B323-EA92-DCED4C76E5D3}"/>
              </a:ext>
            </a:extLst>
          </p:cNvPr>
          <p:cNvCxnSpPr/>
          <p:nvPr/>
        </p:nvCxnSpPr>
        <p:spPr>
          <a:xfrm flipV="1">
            <a:off x="14169817" y="5717313"/>
            <a:ext cx="914400" cy="8559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1" name="TextBox 7170">
            <a:extLst>
              <a:ext uri="{FF2B5EF4-FFF2-40B4-BE49-F238E27FC236}">
                <a16:creationId xmlns:a16="http://schemas.microsoft.com/office/drawing/2014/main" id="{C7E8F452-1060-0A94-4E5B-4F0ADACDD7BC}"/>
              </a:ext>
            </a:extLst>
          </p:cNvPr>
          <p:cNvSpPr txBox="1"/>
          <p:nvPr/>
        </p:nvSpPr>
        <p:spPr>
          <a:xfrm>
            <a:off x="15112731" y="5239193"/>
            <a:ext cx="2627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연결 될 클라이언트의 소켓에 대한 정보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(Object)</a:t>
            </a:r>
          </a:p>
        </p:txBody>
      </p:sp>
      <p:cxnSp>
        <p:nvCxnSpPr>
          <p:cNvPr id="7175" name="직선 연결선 7174">
            <a:extLst>
              <a:ext uri="{FF2B5EF4-FFF2-40B4-BE49-F238E27FC236}">
                <a16:creationId xmlns:a16="http://schemas.microsoft.com/office/drawing/2014/main" id="{A7D6DC55-E282-21A2-1486-521567620C05}"/>
              </a:ext>
            </a:extLst>
          </p:cNvPr>
          <p:cNvCxnSpPr>
            <a:cxnSpLocks/>
          </p:cNvCxnSpPr>
          <p:nvPr/>
        </p:nvCxnSpPr>
        <p:spPr>
          <a:xfrm>
            <a:off x="15112731" y="7189074"/>
            <a:ext cx="165126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80" name="그림 7179">
            <a:extLst>
              <a:ext uri="{FF2B5EF4-FFF2-40B4-BE49-F238E27FC236}">
                <a16:creationId xmlns:a16="http://schemas.microsoft.com/office/drawing/2014/main" id="{C135BF86-B8B7-633F-5E09-9B10BFECA1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37846" y="8525739"/>
            <a:ext cx="4587638" cy="1653683"/>
          </a:xfrm>
          <a:prstGeom prst="rect">
            <a:avLst/>
          </a:prstGeom>
        </p:spPr>
      </p:pic>
      <p:sp>
        <p:nvSpPr>
          <p:cNvPr id="7181" name="TextBox 7180">
            <a:extLst>
              <a:ext uri="{FF2B5EF4-FFF2-40B4-BE49-F238E27FC236}">
                <a16:creationId xmlns:a16="http://schemas.microsoft.com/office/drawing/2014/main" id="{753D44C5-B8BA-6E82-F1CC-4E2A92031AA4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/>
              <a:t>서버 세팅</a:t>
            </a:r>
          </a:p>
        </p:txBody>
      </p:sp>
    </p:spTree>
    <p:extLst>
      <p:ext uri="{BB962C8B-B14F-4D97-AF65-F5344CB8AC3E}">
        <p14:creationId xmlns:p14="http://schemas.microsoft.com/office/powerpoint/2010/main" val="1375436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5F308A-55BB-E756-DB50-57519FDE5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53D17F13-BC9B-B0B4-BE50-4882FDE4CCF7}"/>
              </a:ext>
            </a:extLst>
          </p:cNvPr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690F5F76-6EEA-D05A-9603-A1D87127C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2D134AB9-E6C8-B230-02AC-144D52128632}"/>
              </a:ext>
            </a:extLst>
          </p:cNvPr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070E3F9A-572B-F9ED-51E0-3ADCF9459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3A18A51-4F7E-4945-59C0-87BB181A62DD}"/>
              </a:ext>
            </a:extLst>
          </p:cNvPr>
          <p:cNvSpPr txBox="1"/>
          <p:nvPr/>
        </p:nvSpPr>
        <p:spPr>
          <a:xfrm>
            <a:off x="5335270" y="4342234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App.js</a:t>
            </a:r>
            <a:endParaRPr lang="ko-KR" altLang="en-US" sz="2400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BF53052-1DD8-4E5B-69F2-4BE117AD5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7209" y="6555216"/>
            <a:ext cx="3886537" cy="59441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0F68DB1-DBBD-BE68-FD32-909C8315B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2194" y="4948311"/>
            <a:ext cx="4762913" cy="73158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CB03425-A56E-0087-6F90-5785146BDBB4}"/>
              </a:ext>
            </a:extLst>
          </p:cNvPr>
          <p:cNvSpPr txBox="1"/>
          <p:nvPr/>
        </p:nvSpPr>
        <p:spPr>
          <a:xfrm>
            <a:off x="11452194" y="4498113"/>
            <a:ext cx="1820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server.js</a:t>
            </a:r>
            <a:endParaRPr lang="ko-KR" altLang="en-US" sz="2400" dirty="0"/>
          </a:p>
        </p:txBody>
      </p:sp>
      <p:cxnSp>
        <p:nvCxnSpPr>
          <p:cNvPr id="7168" name="직선 화살표 연결선 7167">
            <a:extLst>
              <a:ext uri="{FF2B5EF4-FFF2-40B4-BE49-F238E27FC236}">
                <a16:creationId xmlns:a16="http://schemas.microsoft.com/office/drawing/2014/main" id="{DCD00833-CB7D-5C3B-CCCB-48ADC3D10472}"/>
              </a:ext>
            </a:extLst>
          </p:cNvPr>
          <p:cNvCxnSpPr>
            <a:cxnSpLocks/>
          </p:cNvCxnSpPr>
          <p:nvPr/>
        </p:nvCxnSpPr>
        <p:spPr>
          <a:xfrm>
            <a:off x="15270477" y="5484608"/>
            <a:ext cx="0" cy="120638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3" name="그림 7172">
            <a:extLst>
              <a:ext uri="{FF2B5EF4-FFF2-40B4-BE49-F238E27FC236}">
                <a16:creationId xmlns:a16="http://schemas.microsoft.com/office/drawing/2014/main" id="{B730817F-F96A-1C19-6EA6-04014FB5A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805" y="5535482"/>
            <a:ext cx="4653280" cy="552318"/>
          </a:xfrm>
          <a:prstGeom prst="rect">
            <a:avLst/>
          </a:prstGeom>
        </p:spPr>
      </p:pic>
      <p:sp>
        <p:nvSpPr>
          <p:cNvPr id="7180" name="TextBox 7179">
            <a:extLst>
              <a:ext uri="{FF2B5EF4-FFF2-40B4-BE49-F238E27FC236}">
                <a16:creationId xmlns:a16="http://schemas.microsoft.com/office/drawing/2014/main" id="{1328FA00-7983-ECF7-C57D-B99A3A9BC48D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/>
              <a:t>클라이언트 세팅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85683A-8EC4-0B07-9B76-2EEDC04289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8539" y="4959778"/>
            <a:ext cx="567690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12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retendard">
      <a:majorFont>
        <a:latin typeface="Pretendard"/>
        <a:ea typeface="Pretendar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2683</TotalTime>
  <Words>551</Words>
  <Application>Microsoft Office PowerPoint</Application>
  <PresentationFormat>사용자 지정</PresentationFormat>
  <Paragraphs>173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맑은 고딕</vt:lpstr>
      <vt:lpstr>Pretendard</vt:lpstr>
      <vt:lpstr>Arial</vt:lpstr>
      <vt:lpstr>Consolas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마재성</cp:lastModifiedBy>
  <cp:revision>81</cp:revision>
  <dcterms:created xsi:type="dcterms:W3CDTF">2023-11-13T16:09:13Z</dcterms:created>
  <dcterms:modified xsi:type="dcterms:W3CDTF">2024-03-13T05:33:29Z</dcterms:modified>
</cp:coreProperties>
</file>